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64" r:id="rId3"/>
    <p:sldId id="273" r:id="rId4"/>
    <p:sldId id="268" r:id="rId5"/>
    <p:sldId id="266" r:id="rId6"/>
    <p:sldId id="270" r:id="rId7"/>
    <p:sldId id="274" r:id="rId8"/>
    <p:sldId id="271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39"/>
    <a:srgbClr val="4C5A52"/>
    <a:srgbClr val="FFFF6D"/>
    <a:srgbClr val="FFFF60"/>
    <a:srgbClr val="21232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62" autoAdjust="0"/>
    <p:restoredTop sz="94660"/>
  </p:normalViewPr>
  <p:slideViewPr>
    <p:cSldViewPr>
      <p:cViewPr varScale="1">
        <p:scale>
          <a:sx n="111" d="100"/>
          <a:sy n="111" d="100"/>
        </p:scale>
        <p:origin x="-39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57C5E66-2653-4DDE-A733-CBD81756444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  <p:sp>
        <p:nvSpPr>
          <p:cNvPr id="92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74B149-76BA-4A1E-9C44-C6EB8873526E}" type="slidenum">
              <a:rPr lang="de-DE" smtClean="0"/>
              <a:pPr/>
              <a:t>1</a:t>
            </a:fld>
            <a:endParaRPr 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5286436"/>
            <a:ext cx="9144000" cy="10429948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4" y="928671"/>
            <a:ext cx="7561263" cy="1614487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5" y="2688008"/>
            <a:ext cx="7283473" cy="2000264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6396038"/>
            <a:ext cx="425450" cy="43021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553964"/>
            <a:ext cx="7959356" cy="4448374"/>
          </a:xfrm>
          <a:prstGeom prst="rect">
            <a:avLst/>
          </a:prstGeom>
        </p:spPr>
        <p:txBody>
          <a:bodyPr tIns="0" bIns="0">
            <a:no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A0C3C40-72C2-4218-8689-9219F982586B}" type="datetimeFigureOut">
              <a:rPr lang="de-DE" smtClean="0"/>
              <a:pPr>
                <a:defRPr/>
              </a:pPr>
              <a:t>14.05.2009</a:t>
            </a:fld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3113CFE0-F6A3-4958-AF07-7D15438877CB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 smtClean="0"/>
              <a:t>SEO – </a:t>
            </a:r>
            <a:r>
              <a:rPr lang="de-DE" dirty="0" err="1" smtClean="0"/>
              <a:t>OnPage</a:t>
            </a:r>
            <a:r>
              <a:rPr lang="de-DE" dirty="0" smtClean="0"/>
              <a:t> Optimierung: Anleitung in 5 Schritten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4406901"/>
            <a:ext cx="6704360" cy="1362076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906713"/>
            <a:ext cx="67491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374650"/>
            <a:ext cx="64833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38" y="6432550"/>
            <a:ext cx="63976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SEO – </a:t>
            </a:r>
            <a:r>
              <a:rPr lang="de-DE" dirty="0" err="1" smtClean="0"/>
              <a:t>OnPage</a:t>
            </a:r>
            <a:r>
              <a:rPr lang="de-DE" dirty="0" smtClean="0"/>
              <a:t> Anleitung in 5 Schritten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6432550"/>
            <a:ext cx="4318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3113CFE0-F6A3-4958-AF07-7D15438877C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6432550"/>
            <a:ext cx="1181100" cy="4254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FA0C3C40-72C2-4218-8689-9219F982586B}" type="datetimeFigureOut">
              <a:rPr lang="de-DE"/>
              <a:pPr>
                <a:defRPr/>
              </a:pPr>
              <a:t>14.05.2009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transition>
    <p:fade/>
  </p:transition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77888" y="928688"/>
            <a:ext cx="7561262" cy="1614487"/>
          </a:xfrm>
        </p:spPr>
        <p:txBody>
          <a:bodyPr/>
          <a:lstStyle/>
          <a:p>
            <a:pPr>
              <a:buFont typeface="Wingdings 2" pitchFamily="1" charset="2"/>
              <a:buChar char="¡"/>
            </a:pPr>
            <a:r>
              <a:rPr lang="de-DE" dirty="0" smtClean="0"/>
              <a:t>SEO – </a:t>
            </a:r>
            <a:r>
              <a:rPr lang="de-DE" dirty="0" err="1" smtClean="0"/>
              <a:t>OnPage</a:t>
            </a:r>
            <a:r>
              <a:rPr lang="de-DE" dirty="0" smtClean="0"/>
              <a:t>-Optimierung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289050" y="2687638"/>
            <a:ext cx="7283450" cy="20002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dirty="0" smtClean="0">
                <a:solidFill>
                  <a:srgbClr val="5B5B5B"/>
                </a:solidFill>
              </a:rPr>
              <a:t>Die </a:t>
            </a:r>
            <a:r>
              <a:rPr lang="de-DE" dirty="0" smtClean="0">
                <a:solidFill>
                  <a:srgbClr val="5B5B5B"/>
                </a:solidFill>
              </a:rPr>
              <a:t>5 wichtigsten Schritte zur </a:t>
            </a:r>
            <a:r>
              <a:rPr lang="de-DE" dirty="0" smtClean="0">
                <a:solidFill>
                  <a:srgbClr val="5B5B5B"/>
                </a:solidFill>
              </a:rPr>
              <a:t>Suchmaschinenoptimierung (speziell für Google) zusammengefasst von Emanuel Kleinebekel</a:t>
            </a:r>
            <a:endParaRPr lang="de-DE" dirty="0" smtClean="0">
              <a:solidFill>
                <a:srgbClr val="FFFFFF"/>
              </a:solidFill>
            </a:endParaRPr>
          </a:p>
          <a:p>
            <a:endParaRPr lang="de-DE" dirty="0" smtClean="0">
              <a:solidFill>
                <a:srgbClr val="FFFFFF"/>
              </a:solidFill>
              <a:latin typeface="Tahom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>
          <a:xfrm>
            <a:off x="827088" y="4406900"/>
            <a:ext cx="6704012" cy="1362075"/>
          </a:xfrm>
        </p:spPr>
        <p:txBody>
          <a:bodyPr/>
          <a:lstStyle/>
          <a:p>
            <a:r>
              <a:rPr lang="de-DE" dirty="0" smtClean="0"/>
              <a:t>Sprechende URLs</a:t>
            </a:r>
          </a:p>
        </p:txBody>
      </p:sp>
      <p:sp>
        <p:nvSpPr>
          <p:cNvPr id="614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782638" y="2906713"/>
            <a:ext cx="6748462" cy="15001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de-DE" dirty="0" smtClean="0"/>
              <a:t>Step1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803275" y="374650"/>
            <a:ext cx="6483350" cy="914400"/>
          </a:xfrm>
        </p:spPr>
        <p:txBody>
          <a:bodyPr/>
          <a:lstStyle/>
          <a:p>
            <a:r>
              <a:rPr lang="de-DE" dirty="0" smtClean="0"/>
              <a:t>Sprechende URLs</a:t>
            </a:r>
          </a:p>
        </p:txBody>
      </p:sp>
      <p:sp>
        <p:nvSpPr>
          <p:cNvPr id="7171" name="Inhaltsplatzhalter 2"/>
          <p:cNvSpPr>
            <a:spLocks noGrp="1"/>
          </p:cNvSpPr>
          <p:nvPr>
            <p:ph sz="quarter" idx="16"/>
          </p:nvPr>
        </p:nvSpPr>
        <p:spPr bwMode="auto">
          <a:xfrm>
            <a:off x="752475" y="1554163"/>
            <a:ext cx="7959725" cy="4448175"/>
          </a:xfrm>
          <a:noFill/>
          <a:ln>
            <a:miter lim="800000"/>
            <a:headEnd/>
            <a:tailEnd/>
          </a:ln>
        </p:spPr>
        <p:txBody>
          <a:bodyPr vert="horz" wrap="square" lIns="91440" rIns="9144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 2" pitchFamily="1" charset="2"/>
              <a:buChar char=""/>
            </a:pPr>
            <a:r>
              <a:rPr lang="de-DE" dirty="0" smtClean="0"/>
              <a:t>URLs </a:t>
            </a:r>
            <a:r>
              <a:rPr lang="de-DE" dirty="0" smtClean="0"/>
              <a:t>eignen sich hervorragend um </a:t>
            </a:r>
            <a:r>
              <a:rPr lang="de-DE" dirty="0" err="1" smtClean="0"/>
              <a:t>Keywords</a:t>
            </a:r>
            <a:r>
              <a:rPr lang="de-DE" dirty="0" smtClean="0"/>
              <a:t> unterzubringen:</a:t>
            </a:r>
          </a:p>
          <a:p>
            <a:pPr lvl="1"/>
            <a:r>
              <a:rPr lang="de-DE" dirty="0" smtClean="0"/>
              <a:t>          http://www.venjakob.de/lackieranlagen/glas.html</a:t>
            </a:r>
          </a:p>
          <a:p>
            <a:pPr lvl="1"/>
            <a:r>
              <a:rPr lang="de-DE" dirty="0" smtClean="0"/>
              <a:t>          http://www.klinikum-guetersloh.de/3485.0.html</a:t>
            </a:r>
          </a:p>
          <a:p>
            <a:r>
              <a:rPr lang="de-DE" dirty="0" smtClean="0"/>
              <a:t>URLs sollten wenige bis keine GET-Variablen enthalten</a:t>
            </a:r>
          </a:p>
          <a:p>
            <a:pPr lvl="1"/>
            <a:r>
              <a:rPr lang="de-DE" dirty="0" smtClean="0"/>
              <a:t>=&gt; </a:t>
            </a:r>
            <a:r>
              <a:rPr lang="de-DE" dirty="0" err="1" smtClean="0"/>
              <a:t>htaccess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7"/>
          </p:nvPr>
        </p:nvSpPr>
        <p:spPr>
          <a:xfrm>
            <a:off x="7531100" y="6432550"/>
            <a:ext cx="1181100" cy="425450"/>
          </a:xfrm>
        </p:spPr>
        <p:txBody>
          <a:bodyPr/>
          <a:lstStyle/>
          <a:p>
            <a:pPr>
              <a:defRPr/>
            </a:pPr>
            <a:fld id="{A7AF42C6-0655-47B9-985F-A0E09F6CE60D}" type="datetimeFigureOut">
              <a:rPr lang="de-DE"/>
              <a:pPr>
                <a:defRPr/>
              </a:pPr>
              <a:t>14.05.2009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>
          <a:xfrm>
            <a:off x="8712200" y="6432550"/>
            <a:ext cx="431800" cy="425450"/>
          </a:xfrm>
        </p:spPr>
        <p:txBody>
          <a:bodyPr/>
          <a:lstStyle/>
          <a:p>
            <a:pPr>
              <a:defRPr/>
            </a:pPr>
            <a:fld id="{472AF72A-22DB-4E26-A1D8-F12653CEDBFF}" type="slidenum">
              <a:rPr lang="de-DE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>
          <a:xfrm>
            <a:off x="960438" y="6432550"/>
            <a:ext cx="6397625" cy="42545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SEO – </a:t>
            </a:r>
            <a:r>
              <a:rPr lang="de-DE" dirty="0" err="1" smtClean="0"/>
              <a:t>OnPage</a:t>
            </a:r>
            <a:r>
              <a:rPr lang="de-DE" dirty="0" smtClean="0"/>
              <a:t> Optimierung: Anleitung in 5 Schritten</a:t>
            </a:r>
            <a:endParaRPr lang="de-DE" dirty="0"/>
          </a:p>
        </p:txBody>
      </p:sp>
      <p:pic>
        <p:nvPicPr>
          <p:cNvPr id="8" name="Grafik 7" descr="wa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66" y="2285992"/>
            <a:ext cx="438150" cy="438150"/>
          </a:xfrm>
          <a:prstGeom prst="rect">
            <a:avLst/>
          </a:prstGeom>
        </p:spPr>
      </p:pic>
      <p:pic>
        <p:nvPicPr>
          <p:cNvPr id="7176" name="Picture 8" descr="C:\Users\ekleinebekel\Desktop\aw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2714620"/>
            <a:ext cx="428625" cy="4286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>
          <a:xfrm>
            <a:off x="827088" y="4406900"/>
            <a:ext cx="6704012" cy="1362075"/>
          </a:xfrm>
        </p:spPr>
        <p:txBody>
          <a:bodyPr/>
          <a:lstStyle/>
          <a:p>
            <a:r>
              <a:rPr lang="de-DE" dirty="0" smtClean="0"/>
              <a:t>Title-Tag + Meta-Angaben</a:t>
            </a:r>
          </a:p>
        </p:txBody>
      </p:sp>
      <p:sp>
        <p:nvSpPr>
          <p:cNvPr id="614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782638" y="2906713"/>
            <a:ext cx="6748462" cy="15001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de-DE" dirty="0" smtClean="0"/>
              <a:t>Step2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803275" y="374650"/>
            <a:ext cx="6483350" cy="914400"/>
          </a:xfrm>
        </p:spPr>
        <p:txBody>
          <a:bodyPr/>
          <a:lstStyle/>
          <a:p>
            <a:r>
              <a:rPr lang="de-DE" dirty="0" smtClean="0"/>
              <a:t>Title-Tag + Meta-Description</a:t>
            </a:r>
          </a:p>
        </p:txBody>
      </p:sp>
      <p:sp>
        <p:nvSpPr>
          <p:cNvPr id="7171" name="Inhaltsplatzhalter 2"/>
          <p:cNvSpPr>
            <a:spLocks noGrp="1"/>
          </p:cNvSpPr>
          <p:nvPr>
            <p:ph sz="quarter" idx="16"/>
          </p:nvPr>
        </p:nvSpPr>
        <p:spPr bwMode="auto">
          <a:xfrm>
            <a:off x="752475" y="1554163"/>
            <a:ext cx="7959725" cy="4448175"/>
          </a:xfrm>
          <a:noFill/>
          <a:ln>
            <a:miter lim="800000"/>
            <a:headEnd/>
            <a:tailEnd/>
          </a:ln>
        </p:spPr>
        <p:txBody>
          <a:bodyPr vert="horz" wrap="square" lIns="91440" rIns="9144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 2" pitchFamily="1" charset="2"/>
              <a:buChar char=""/>
            </a:pPr>
            <a:r>
              <a:rPr lang="de-DE" dirty="0" smtClean="0"/>
              <a:t>Title-Tag ist die wichtigste Instanz für </a:t>
            </a:r>
            <a:r>
              <a:rPr lang="de-DE" dirty="0" err="1" smtClean="0"/>
              <a:t>Keywords</a:t>
            </a:r>
            <a:endParaRPr lang="de-DE" dirty="0" smtClean="0"/>
          </a:p>
          <a:p>
            <a:pPr>
              <a:buFont typeface="Wingdings 2" pitchFamily="1" charset="2"/>
              <a:buChar char=""/>
            </a:pPr>
            <a:r>
              <a:rPr lang="de-DE" dirty="0" smtClean="0"/>
              <a:t>Ganze Sätze bilden</a:t>
            </a:r>
          </a:p>
          <a:p>
            <a:pPr>
              <a:buFont typeface="Wingdings 2" pitchFamily="1" charset="2"/>
              <a:buChar char=""/>
            </a:pPr>
            <a:r>
              <a:rPr lang="de-DE" dirty="0" smtClean="0"/>
              <a:t>Längenangaben einhalten</a:t>
            </a:r>
          </a:p>
          <a:p>
            <a:pPr>
              <a:buFont typeface="Wingdings 2" pitchFamily="1" charset="2"/>
              <a:buChar char=""/>
            </a:pPr>
            <a:r>
              <a:rPr lang="de-DE" dirty="0" smtClean="0"/>
              <a:t>Doppelte Angaben vermeiden</a:t>
            </a:r>
          </a:p>
          <a:p>
            <a:r>
              <a:rPr lang="de-DE" dirty="0" smtClean="0"/>
              <a:t>Formulierung ist wichtig um suchende </a:t>
            </a:r>
            <a:r>
              <a:rPr lang="de-DE" dirty="0" smtClean="0"/>
              <a:t>anzusprechen </a:t>
            </a:r>
            <a:endParaRPr lang="de-DE" dirty="0" smtClean="0"/>
          </a:p>
          <a:p>
            <a:pPr lvl="1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7"/>
          </p:nvPr>
        </p:nvSpPr>
        <p:spPr>
          <a:xfrm>
            <a:off x="7531100" y="6432550"/>
            <a:ext cx="1181100" cy="425450"/>
          </a:xfrm>
        </p:spPr>
        <p:txBody>
          <a:bodyPr/>
          <a:lstStyle/>
          <a:p>
            <a:pPr>
              <a:defRPr/>
            </a:pPr>
            <a:fld id="{A7AF42C6-0655-47B9-985F-A0E09F6CE60D}" type="datetimeFigureOut">
              <a:rPr lang="de-DE"/>
              <a:pPr>
                <a:defRPr/>
              </a:pPr>
              <a:t>14.05.2009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>
          <a:xfrm>
            <a:off x="8712200" y="6432550"/>
            <a:ext cx="431800" cy="425450"/>
          </a:xfrm>
        </p:spPr>
        <p:txBody>
          <a:bodyPr/>
          <a:lstStyle/>
          <a:p>
            <a:pPr>
              <a:defRPr/>
            </a:pPr>
            <a:fld id="{472AF72A-22DB-4E26-A1D8-F12653CEDBFF}" type="slidenum">
              <a:rPr lang="de-DE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>
          <a:xfrm>
            <a:off x="960438" y="6432550"/>
            <a:ext cx="6397625" cy="42545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SEO – </a:t>
            </a:r>
            <a:r>
              <a:rPr lang="de-DE" dirty="0" err="1" smtClean="0"/>
              <a:t>OnPage</a:t>
            </a:r>
            <a:r>
              <a:rPr lang="de-DE" dirty="0" smtClean="0"/>
              <a:t> Optimierung: Anleitung in 5 Schritten</a:t>
            </a:r>
            <a:endParaRPr lang="de-DE" dirty="0"/>
          </a:p>
        </p:txBody>
      </p:sp>
      <p:pic>
        <p:nvPicPr>
          <p:cNvPr id="7176" name="Picture 8" descr="C:\Users\ekleinebekel\Desktop\aw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5072074"/>
            <a:ext cx="428625" cy="428625"/>
          </a:xfrm>
          <a:prstGeom prst="rect">
            <a:avLst/>
          </a:prstGeom>
          <a:noFill/>
        </p:spPr>
      </p:pic>
      <p:pic>
        <p:nvPicPr>
          <p:cNvPr id="7177" name="Picture 9" descr="C:\Users\ekleinebekel\Desktop\e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5072074"/>
            <a:ext cx="5067300" cy="685800"/>
          </a:xfrm>
          <a:prstGeom prst="rect">
            <a:avLst/>
          </a:prstGeom>
          <a:noFill/>
        </p:spPr>
      </p:pic>
      <p:pic>
        <p:nvPicPr>
          <p:cNvPr id="7178" name="Picture 10" descr="C:\Users\ekleinebekel\Desktop\ee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00166" y="3990984"/>
            <a:ext cx="4838700" cy="723900"/>
          </a:xfrm>
          <a:prstGeom prst="rect">
            <a:avLst/>
          </a:prstGeom>
          <a:noFill/>
        </p:spPr>
      </p:pic>
      <p:pic>
        <p:nvPicPr>
          <p:cNvPr id="7179" name="Picture 11" descr="C:\Users\ekleinebekel\Desktop\wa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77056" y="4071942"/>
            <a:ext cx="438150" cy="4381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>
          <a:xfrm>
            <a:off x="827088" y="4406900"/>
            <a:ext cx="6704012" cy="1362075"/>
          </a:xfrm>
        </p:spPr>
        <p:txBody>
          <a:bodyPr/>
          <a:lstStyle/>
          <a:p>
            <a:r>
              <a:rPr lang="de-DE" dirty="0" smtClean="0"/>
              <a:t>HTML Überschriften</a:t>
            </a:r>
          </a:p>
        </p:txBody>
      </p:sp>
      <p:sp>
        <p:nvSpPr>
          <p:cNvPr id="614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782638" y="2906713"/>
            <a:ext cx="6748462" cy="15001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de-DE" dirty="0" smtClean="0"/>
              <a:t>Step3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803275" y="374650"/>
            <a:ext cx="6483350" cy="914400"/>
          </a:xfrm>
        </p:spPr>
        <p:txBody>
          <a:bodyPr/>
          <a:lstStyle/>
          <a:p>
            <a:r>
              <a:rPr lang="de-DE" dirty="0" smtClean="0"/>
              <a:t>HTML Überschriften</a:t>
            </a:r>
          </a:p>
        </p:txBody>
      </p:sp>
      <p:sp>
        <p:nvSpPr>
          <p:cNvPr id="7171" name="Inhaltsplatzhalter 2"/>
          <p:cNvSpPr>
            <a:spLocks noGrp="1"/>
          </p:cNvSpPr>
          <p:nvPr>
            <p:ph sz="quarter" idx="16"/>
          </p:nvPr>
        </p:nvSpPr>
        <p:spPr bwMode="auto">
          <a:xfrm>
            <a:off x="752475" y="1554163"/>
            <a:ext cx="7959725" cy="4448175"/>
          </a:xfrm>
          <a:noFill/>
          <a:ln>
            <a:miter lim="800000"/>
            <a:headEnd/>
            <a:tailEnd/>
          </a:ln>
        </p:spPr>
        <p:txBody>
          <a:bodyPr vert="horz" wrap="square" lIns="91440" rIns="9144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 2" pitchFamily="1" charset="2"/>
              <a:buChar char=""/>
            </a:pPr>
            <a:r>
              <a:rPr lang="de-DE" dirty="0" smtClean="0"/>
              <a:t>&lt;h1&gt; für Google uninteressant</a:t>
            </a:r>
          </a:p>
          <a:p>
            <a:pPr>
              <a:buFont typeface="Wingdings 2" pitchFamily="1" charset="2"/>
              <a:buChar char=""/>
            </a:pPr>
            <a:r>
              <a:rPr lang="de-DE" dirty="0" smtClean="0"/>
              <a:t>&lt;h2&gt; nach dem Title-Tag die wichtigste Instanz</a:t>
            </a:r>
          </a:p>
          <a:p>
            <a:pPr lvl="1"/>
            <a:r>
              <a:rPr lang="de-DE" dirty="0" smtClean="0"/>
              <a:t> z.B. als Allgemeine Überschrift für die einzelne Seite</a:t>
            </a:r>
          </a:p>
          <a:p>
            <a:pPr lvl="1"/>
            <a:r>
              <a:rPr lang="de-DE" dirty="0" smtClean="0"/>
              <a:t> kann/sollte auch mehrfach verwendet werden pro Seite</a:t>
            </a:r>
          </a:p>
          <a:p>
            <a:r>
              <a:rPr lang="de-DE" dirty="0" smtClean="0"/>
              <a:t>&lt;h3&gt; Überschrift für Artikel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7"/>
          </p:nvPr>
        </p:nvSpPr>
        <p:spPr>
          <a:xfrm>
            <a:off x="7531100" y="6432550"/>
            <a:ext cx="1181100" cy="425450"/>
          </a:xfrm>
        </p:spPr>
        <p:txBody>
          <a:bodyPr/>
          <a:lstStyle/>
          <a:p>
            <a:pPr>
              <a:defRPr/>
            </a:pPr>
            <a:fld id="{A7AF42C6-0655-47B9-985F-A0E09F6CE60D}" type="datetimeFigureOut">
              <a:rPr lang="de-DE"/>
              <a:pPr>
                <a:defRPr/>
              </a:pPr>
              <a:t>14.05.2009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>
          <a:xfrm>
            <a:off x="8712200" y="6432550"/>
            <a:ext cx="431800" cy="425450"/>
          </a:xfrm>
        </p:spPr>
        <p:txBody>
          <a:bodyPr/>
          <a:lstStyle/>
          <a:p>
            <a:pPr>
              <a:defRPr/>
            </a:pPr>
            <a:fld id="{472AF72A-22DB-4E26-A1D8-F12653CEDBFF}" type="slidenum">
              <a:rPr lang="de-DE"/>
              <a:pPr>
                <a:defRPr/>
              </a:pPr>
              <a:t>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>
          <a:xfrm>
            <a:off x="960438" y="6432550"/>
            <a:ext cx="6397625" cy="42545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SEO – </a:t>
            </a:r>
            <a:r>
              <a:rPr lang="de-DE" dirty="0" err="1" smtClean="0"/>
              <a:t>OnPage</a:t>
            </a:r>
            <a:r>
              <a:rPr lang="de-DE" dirty="0" smtClean="0"/>
              <a:t> Optimierung: Anleitung in 5 Schritten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>
          <a:xfrm>
            <a:off x="827088" y="4406900"/>
            <a:ext cx="6704012" cy="1362075"/>
          </a:xfrm>
        </p:spPr>
        <p:txBody>
          <a:bodyPr/>
          <a:lstStyle/>
          <a:p>
            <a:r>
              <a:rPr lang="de-DE" dirty="0" smtClean="0"/>
              <a:t>„</a:t>
            </a:r>
            <a:r>
              <a:rPr lang="de-DE" dirty="0" err="1" smtClean="0"/>
              <a:t>bold</a:t>
            </a:r>
            <a:r>
              <a:rPr lang="de-DE" dirty="0" smtClean="0"/>
              <a:t>“ und „strong“</a:t>
            </a:r>
          </a:p>
        </p:txBody>
      </p:sp>
      <p:sp>
        <p:nvSpPr>
          <p:cNvPr id="614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782638" y="2906713"/>
            <a:ext cx="6748462" cy="15001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de-DE" dirty="0" smtClean="0"/>
              <a:t>Step4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803275" y="374650"/>
            <a:ext cx="6483350" cy="914400"/>
          </a:xfrm>
        </p:spPr>
        <p:txBody>
          <a:bodyPr/>
          <a:lstStyle/>
          <a:p>
            <a:r>
              <a:rPr lang="de-DE" dirty="0" smtClean="0"/>
              <a:t>„</a:t>
            </a:r>
            <a:r>
              <a:rPr lang="de-DE" dirty="0" err="1" smtClean="0"/>
              <a:t>bold</a:t>
            </a:r>
            <a:r>
              <a:rPr lang="de-DE" dirty="0" smtClean="0"/>
              <a:t>“ und „strong“</a:t>
            </a:r>
          </a:p>
        </p:txBody>
      </p:sp>
      <p:sp>
        <p:nvSpPr>
          <p:cNvPr id="7171" name="Inhaltsplatzhalter 2"/>
          <p:cNvSpPr>
            <a:spLocks noGrp="1"/>
          </p:cNvSpPr>
          <p:nvPr>
            <p:ph sz="quarter" idx="16"/>
          </p:nvPr>
        </p:nvSpPr>
        <p:spPr bwMode="auto">
          <a:xfrm>
            <a:off x="752475" y="1554163"/>
            <a:ext cx="7959725" cy="4448175"/>
          </a:xfrm>
          <a:noFill/>
          <a:ln>
            <a:miter lim="800000"/>
            <a:headEnd/>
            <a:tailEnd/>
          </a:ln>
        </p:spPr>
        <p:txBody>
          <a:bodyPr vert="horz" wrap="square" lIns="91440" rIns="9144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 2" pitchFamily="1" charset="2"/>
              <a:buChar char=""/>
            </a:pPr>
            <a:r>
              <a:rPr lang="de-DE" dirty="0" smtClean="0"/>
              <a:t>Wichtige einzelne </a:t>
            </a:r>
            <a:r>
              <a:rPr lang="de-DE" dirty="0" err="1" smtClean="0"/>
              <a:t>Keywords</a:t>
            </a:r>
            <a:r>
              <a:rPr lang="de-DE" dirty="0" smtClean="0"/>
              <a:t> eines Artikels sollten fett gedruckt dargestellt werden</a:t>
            </a:r>
          </a:p>
          <a:p>
            <a:pPr>
              <a:buFont typeface="Wingdings 2" pitchFamily="1" charset="2"/>
              <a:buChar char=""/>
            </a:pPr>
            <a:r>
              <a:rPr lang="de-DE" dirty="0" smtClean="0"/>
              <a:t>Diese Tags nicht für ganze Artikel missbrauchen</a:t>
            </a:r>
          </a:p>
          <a:p>
            <a:r>
              <a:rPr lang="de-DE" dirty="0" smtClean="0"/>
              <a:t>CSS-Hervorhebungen werden von Google nicht anerkannt und sind keine Alternative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7"/>
          </p:nvPr>
        </p:nvSpPr>
        <p:spPr>
          <a:xfrm>
            <a:off x="7531100" y="6432550"/>
            <a:ext cx="1181100" cy="425450"/>
          </a:xfrm>
        </p:spPr>
        <p:txBody>
          <a:bodyPr/>
          <a:lstStyle/>
          <a:p>
            <a:pPr>
              <a:defRPr/>
            </a:pPr>
            <a:fld id="{A7AF42C6-0655-47B9-985F-A0E09F6CE60D}" type="datetimeFigureOut">
              <a:rPr lang="de-DE"/>
              <a:pPr>
                <a:defRPr/>
              </a:pPr>
              <a:t>14.05.2009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>
          <a:xfrm>
            <a:off x="8712200" y="6432550"/>
            <a:ext cx="431800" cy="425450"/>
          </a:xfrm>
        </p:spPr>
        <p:txBody>
          <a:bodyPr/>
          <a:lstStyle/>
          <a:p>
            <a:pPr>
              <a:defRPr/>
            </a:pPr>
            <a:fld id="{472AF72A-22DB-4E26-A1D8-F12653CEDBFF}" type="slidenum">
              <a:rPr lang="de-DE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>
          <a:xfrm>
            <a:off x="960438" y="6432550"/>
            <a:ext cx="6397625" cy="42545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SEO – </a:t>
            </a:r>
            <a:r>
              <a:rPr lang="de-DE" dirty="0" err="1" smtClean="0"/>
              <a:t>OnPage</a:t>
            </a:r>
            <a:r>
              <a:rPr lang="de-DE" dirty="0" smtClean="0"/>
              <a:t> Optimierung: Anleitung in 5 Schritten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>
          <a:xfrm>
            <a:off x="827088" y="4406900"/>
            <a:ext cx="6704012" cy="1362075"/>
          </a:xfrm>
        </p:spPr>
        <p:txBody>
          <a:bodyPr/>
          <a:lstStyle/>
          <a:p>
            <a:r>
              <a:rPr lang="de-DE" dirty="0" err="1" smtClean="0"/>
              <a:t>Keyworddichte</a:t>
            </a:r>
            <a:endParaRPr lang="de-DE" dirty="0" smtClean="0"/>
          </a:p>
        </p:txBody>
      </p:sp>
      <p:sp>
        <p:nvSpPr>
          <p:cNvPr id="614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782638" y="2906713"/>
            <a:ext cx="6748462" cy="15001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de-DE" dirty="0" smtClean="0"/>
              <a:t>Step5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803275" y="374650"/>
            <a:ext cx="6483350" cy="914400"/>
          </a:xfrm>
        </p:spPr>
        <p:txBody>
          <a:bodyPr/>
          <a:lstStyle/>
          <a:p>
            <a:r>
              <a:rPr lang="de-DE" dirty="0" err="1" smtClean="0"/>
              <a:t>Keyworddichte</a:t>
            </a:r>
            <a:endParaRPr lang="de-DE" dirty="0" smtClean="0"/>
          </a:p>
        </p:txBody>
      </p:sp>
      <p:sp>
        <p:nvSpPr>
          <p:cNvPr id="7171" name="Inhaltsplatzhalter 2"/>
          <p:cNvSpPr>
            <a:spLocks noGrp="1"/>
          </p:cNvSpPr>
          <p:nvPr>
            <p:ph sz="quarter" idx="16"/>
          </p:nvPr>
        </p:nvSpPr>
        <p:spPr bwMode="auto">
          <a:xfrm>
            <a:off x="752475" y="1554163"/>
            <a:ext cx="7959725" cy="4448175"/>
          </a:xfrm>
          <a:noFill/>
          <a:ln>
            <a:miter lim="800000"/>
            <a:headEnd/>
            <a:tailEnd/>
          </a:ln>
        </p:spPr>
        <p:txBody>
          <a:bodyPr vert="horz" wrap="square" lIns="91440" rIns="9144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 2" pitchFamily="1" charset="2"/>
              <a:buChar char=""/>
            </a:pPr>
            <a:r>
              <a:rPr lang="de-DE" dirty="0" err="1" smtClean="0"/>
              <a:t>Keywords</a:t>
            </a:r>
            <a:r>
              <a:rPr lang="de-DE" dirty="0" smtClean="0"/>
              <a:t> sollten zu 5% auf der Seite vorhanden sein kein Span durch vielfaches Wiederholen direkt hintereinander</a:t>
            </a:r>
          </a:p>
          <a:p>
            <a:pPr lvl="1"/>
            <a:r>
              <a:rPr lang="de-DE" dirty="0" smtClean="0"/>
              <a:t> z.B. „hier gibt es Autos - Autos - Autos so weit das Auge reicht“</a:t>
            </a:r>
          </a:p>
          <a:p>
            <a:pPr>
              <a:buFont typeface="Wingdings 2" pitchFamily="1" charset="2"/>
              <a:buChar char=""/>
            </a:pPr>
            <a:r>
              <a:rPr lang="de-DE" dirty="0" smtClean="0"/>
              <a:t>Verhältnis vom Quelltext zu den Inhalten beachten</a:t>
            </a:r>
          </a:p>
          <a:p>
            <a:pPr lvl="1"/>
            <a:r>
              <a:rPr lang="de-DE" dirty="0" smtClean="0"/>
              <a:t> keine oder wenig inline-Styles</a:t>
            </a:r>
          </a:p>
          <a:p>
            <a:pPr lvl="1"/>
            <a:r>
              <a:rPr lang="de-DE" dirty="0" smtClean="0"/>
              <a:t> Tabellen meiden</a:t>
            </a:r>
          </a:p>
          <a:p>
            <a:r>
              <a:rPr lang="de-DE" b="1" dirty="0" smtClean="0"/>
              <a:t>TEXTE DÜRFEN NICHT „VERSTECKT“ WERDEN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7"/>
          </p:nvPr>
        </p:nvSpPr>
        <p:spPr>
          <a:xfrm>
            <a:off x="7531100" y="6432550"/>
            <a:ext cx="1181100" cy="425450"/>
          </a:xfrm>
        </p:spPr>
        <p:txBody>
          <a:bodyPr/>
          <a:lstStyle/>
          <a:p>
            <a:pPr>
              <a:defRPr/>
            </a:pPr>
            <a:fld id="{A7AF42C6-0655-47B9-985F-A0E09F6CE60D}" type="datetimeFigureOut">
              <a:rPr lang="de-DE"/>
              <a:pPr>
                <a:defRPr/>
              </a:pPr>
              <a:t>14.05.2009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>
          <a:xfrm>
            <a:off x="8712200" y="6432550"/>
            <a:ext cx="431800" cy="425450"/>
          </a:xfrm>
        </p:spPr>
        <p:txBody>
          <a:bodyPr/>
          <a:lstStyle/>
          <a:p>
            <a:pPr>
              <a:defRPr/>
            </a:pPr>
            <a:fld id="{472AF72A-22DB-4E26-A1D8-F12653CEDBFF}" type="slidenum">
              <a:rPr lang="de-DE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>
          <a:xfrm>
            <a:off x="960438" y="6432550"/>
            <a:ext cx="6397625" cy="42545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SEO – </a:t>
            </a:r>
            <a:r>
              <a:rPr lang="de-DE" dirty="0" err="1" smtClean="0"/>
              <a:t>OnPage</a:t>
            </a:r>
            <a:r>
              <a:rPr lang="de-DE" dirty="0" smtClean="0"/>
              <a:t> Optimierung: Anleitung in 5 Schritten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>
          <a:xfrm>
            <a:off x="827088" y="4406900"/>
            <a:ext cx="6704012" cy="1362075"/>
          </a:xfrm>
        </p:spPr>
        <p:txBody>
          <a:bodyPr/>
          <a:lstStyle/>
          <a:p>
            <a:r>
              <a:rPr lang="de-DE" dirty="0" smtClean="0"/>
              <a:t>Tools</a:t>
            </a:r>
          </a:p>
        </p:txBody>
      </p:sp>
      <p:sp>
        <p:nvSpPr>
          <p:cNvPr id="614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782638" y="2906713"/>
            <a:ext cx="6748462" cy="15001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de-DE" dirty="0" smtClean="0"/>
              <a:t>Hilfsmittel</a:t>
            </a:r>
            <a:endParaRPr lang="de-DE" dirty="0" smtClean="0"/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803275" y="374650"/>
            <a:ext cx="6483350" cy="914400"/>
          </a:xfrm>
        </p:spPr>
        <p:txBody>
          <a:bodyPr/>
          <a:lstStyle/>
          <a:p>
            <a:r>
              <a:rPr lang="de-DE" dirty="0" smtClean="0"/>
              <a:t>Tools – Abakus </a:t>
            </a:r>
            <a:r>
              <a:rPr lang="de-DE" dirty="0" err="1" smtClean="0"/>
              <a:t>Topword</a:t>
            </a:r>
            <a:r>
              <a:rPr lang="de-DE" dirty="0" smtClean="0"/>
              <a:t> V.1</a:t>
            </a:r>
          </a:p>
        </p:txBody>
      </p:sp>
      <p:sp>
        <p:nvSpPr>
          <p:cNvPr id="7171" name="Inhaltsplatzhalter 2"/>
          <p:cNvSpPr>
            <a:spLocks noGrp="1"/>
          </p:cNvSpPr>
          <p:nvPr>
            <p:ph sz="quarter" idx="16"/>
          </p:nvPr>
        </p:nvSpPr>
        <p:spPr bwMode="auto">
          <a:xfrm>
            <a:off x="752475" y="1554163"/>
            <a:ext cx="7959725" cy="4448175"/>
          </a:xfrm>
          <a:noFill/>
          <a:ln>
            <a:miter lim="800000"/>
            <a:headEnd/>
            <a:tailEnd/>
          </a:ln>
        </p:spPr>
        <p:txBody>
          <a:bodyPr vert="horz" wrap="square" lIns="91440" rIns="9144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 2" pitchFamily="1" charset="2"/>
              <a:buChar char=""/>
            </a:pPr>
            <a:r>
              <a:rPr lang="de-DE" dirty="0" smtClean="0"/>
              <a:t>Abakus Internet Marketing ist eine anerkannte SEO-Agentur</a:t>
            </a:r>
          </a:p>
          <a:p>
            <a:pPr lvl="1"/>
            <a:r>
              <a:rPr lang="de-DE" dirty="0" smtClean="0"/>
              <a:t> http://www.abakus-internet-marketing.de/tools/topword.htm</a:t>
            </a:r>
          </a:p>
          <a:p>
            <a:pPr>
              <a:buFont typeface="Wingdings 2" pitchFamily="1" charset="2"/>
              <a:buChar char=""/>
            </a:pPr>
            <a:r>
              <a:rPr lang="de-DE" dirty="0" smtClean="0"/>
              <a:t>Berechnung der </a:t>
            </a:r>
            <a:r>
              <a:rPr lang="de-DE" dirty="0" err="1" smtClean="0"/>
              <a:t>Keyworddichte</a:t>
            </a:r>
            <a:endParaRPr lang="de-DE" dirty="0" smtClean="0"/>
          </a:p>
          <a:p>
            <a:pPr lvl="1"/>
            <a:r>
              <a:rPr lang="de-DE" dirty="0" smtClean="0"/>
              <a:t> Single Word</a:t>
            </a:r>
          </a:p>
          <a:p>
            <a:pPr lvl="1"/>
            <a:r>
              <a:rPr lang="de-DE" dirty="0" smtClean="0"/>
              <a:t> Double Word</a:t>
            </a:r>
          </a:p>
          <a:p>
            <a:pPr lvl="1"/>
            <a:r>
              <a:rPr lang="de-DE" dirty="0" smtClean="0"/>
              <a:t> Triple Word</a:t>
            </a:r>
          </a:p>
          <a:p>
            <a:r>
              <a:rPr lang="de-DE" dirty="0" smtClean="0"/>
              <a:t>Erstellt eine kleine Übersicht über häufige Wörter / Wordkombinationen auf einer Webseite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7"/>
          </p:nvPr>
        </p:nvSpPr>
        <p:spPr>
          <a:xfrm>
            <a:off x="7531100" y="6432550"/>
            <a:ext cx="1181100" cy="425450"/>
          </a:xfrm>
        </p:spPr>
        <p:txBody>
          <a:bodyPr/>
          <a:lstStyle/>
          <a:p>
            <a:pPr>
              <a:defRPr/>
            </a:pPr>
            <a:fld id="{A7AF42C6-0655-47B9-985F-A0E09F6CE60D}" type="datetimeFigureOut">
              <a:rPr lang="de-DE"/>
              <a:pPr>
                <a:defRPr/>
              </a:pPr>
              <a:t>14.05.2009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>
          <a:xfrm>
            <a:off x="8712200" y="6432550"/>
            <a:ext cx="431800" cy="425450"/>
          </a:xfrm>
        </p:spPr>
        <p:txBody>
          <a:bodyPr/>
          <a:lstStyle/>
          <a:p>
            <a:pPr>
              <a:defRPr/>
            </a:pPr>
            <a:fld id="{472AF72A-22DB-4E26-A1D8-F12653CEDBFF}" type="slidenum">
              <a:rPr lang="de-DE"/>
              <a:pPr>
                <a:defRPr/>
              </a:pPr>
              <a:t>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>
          <a:xfrm>
            <a:off x="960438" y="6432550"/>
            <a:ext cx="6397625" cy="42545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SEO – </a:t>
            </a:r>
            <a:r>
              <a:rPr lang="de-DE" dirty="0" err="1" smtClean="0"/>
              <a:t>OnPage</a:t>
            </a:r>
            <a:r>
              <a:rPr lang="de-DE" dirty="0" smtClean="0"/>
              <a:t> Optimierung: Anleitung in 5 Schritten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803275" y="374650"/>
            <a:ext cx="6483350" cy="914400"/>
          </a:xfrm>
        </p:spPr>
        <p:txBody>
          <a:bodyPr/>
          <a:lstStyle/>
          <a:p>
            <a:r>
              <a:rPr lang="de-DE" dirty="0" smtClean="0"/>
              <a:t>Tools – </a:t>
            </a:r>
            <a:r>
              <a:rPr lang="de-DE" dirty="0" err="1" smtClean="0"/>
              <a:t>AdWords</a:t>
            </a:r>
            <a:r>
              <a:rPr lang="de-DE" dirty="0" smtClean="0"/>
              <a:t> </a:t>
            </a:r>
            <a:r>
              <a:rPr lang="de-DE" dirty="0" err="1" smtClean="0"/>
              <a:t>Keyword</a:t>
            </a:r>
            <a:r>
              <a:rPr lang="de-DE" dirty="0" smtClean="0"/>
              <a:t>-Tool </a:t>
            </a:r>
          </a:p>
        </p:txBody>
      </p:sp>
      <p:sp>
        <p:nvSpPr>
          <p:cNvPr id="7171" name="Inhaltsplatzhalter 2"/>
          <p:cNvSpPr>
            <a:spLocks noGrp="1"/>
          </p:cNvSpPr>
          <p:nvPr>
            <p:ph sz="quarter" idx="16"/>
          </p:nvPr>
        </p:nvSpPr>
        <p:spPr bwMode="auto">
          <a:xfrm>
            <a:off x="752475" y="1554163"/>
            <a:ext cx="7959725" cy="4448175"/>
          </a:xfrm>
          <a:noFill/>
          <a:ln>
            <a:miter lim="800000"/>
            <a:headEnd/>
            <a:tailEnd/>
          </a:ln>
        </p:spPr>
        <p:txBody>
          <a:bodyPr vert="horz" wrap="square" lIns="91440" rIns="9144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 2" pitchFamily="1" charset="2"/>
              <a:buChar char=""/>
            </a:pPr>
            <a:r>
              <a:rPr lang="de-DE" dirty="0" smtClean="0"/>
              <a:t>Von Google bereitgestellte Auswertungen für Jedermann</a:t>
            </a:r>
          </a:p>
          <a:p>
            <a:pPr lvl="1"/>
            <a:r>
              <a:rPr lang="de-DE" dirty="0" smtClean="0"/>
              <a:t> https://adwords.google.de/select/KeywordToolExternal</a:t>
            </a:r>
          </a:p>
          <a:p>
            <a:pPr>
              <a:buFont typeface="Wingdings 2" pitchFamily="1" charset="2"/>
              <a:buChar char=""/>
            </a:pPr>
            <a:r>
              <a:rPr lang="de-DE" dirty="0" smtClean="0"/>
              <a:t>Statistiken über das Suchverhalten bei gewünschten </a:t>
            </a:r>
            <a:r>
              <a:rPr lang="de-DE" dirty="0" err="1" smtClean="0"/>
              <a:t>Keywords</a:t>
            </a:r>
            <a:endParaRPr lang="de-DE" dirty="0" smtClean="0"/>
          </a:p>
          <a:p>
            <a:pPr lvl="1"/>
            <a:r>
              <a:rPr lang="de-DE" dirty="0" smtClean="0"/>
              <a:t> mit ähnlichen Begriffen</a:t>
            </a:r>
          </a:p>
          <a:p>
            <a:pPr lvl="1"/>
            <a:r>
              <a:rPr lang="de-DE" dirty="0" smtClean="0"/>
              <a:t> mit durchschnittliches Suchvolumen pro Monat </a:t>
            </a:r>
          </a:p>
          <a:p>
            <a:r>
              <a:rPr lang="de-DE" dirty="0" smtClean="0"/>
              <a:t>Nützlich um zu wissen ob man auf </a:t>
            </a:r>
            <a:r>
              <a:rPr lang="de-DE" dirty="0" err="1" smtClean="0"/>
              <a:t>Keywords</a:t>
            </a:r>
            <a:r>
              <a:rPr lang="de-DE" dirty="0" smtClean="0"/>
              <a:t> optimiert, nach denen auch gesucht wird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7"/>
          </p:nvPr>
        </p:nvSpPr>
        <p:spPr>
          <a:xfrm>
            <a:off x="7531100" y="6432550"/>
            <a:ext cx="1181100" cy="425450"/>
          </a:xfrm>
        </p:spPr>
        <p:txBody>
          <a:bodyPr/>
          <a:lstStyle/>
          <a:p>
            <a:pPr>
              <a:defRPr/>
            </a:pPr>
            <a:fld id="{A7AF42C6-0655-47B9-985F-A0E09F6CE60D}" type="datetimeFigureOut">
              <a:rPr lang="de-DE"/>
              <a:pPr>
                <a:defRPr/>
              </a:pPr>
              <a:t>14.05.2009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>
          <a:xfrm>
            <a:off x="8712200" y="6432550"/>
            <a:ext cx="431800" cy="425450"/>
          </a:xfrm>
        </p:spPr>
        <p:txBody>
          <a:bodyPr/>
          <a:lstStyle/>
          <a:p>
            <a:pPr>
              <a:defRPr/>
            </a:pPr>
            <a:fld id="{472AF72A-22DB-4E26-A1D8-F12653CEDBFF}" type="slidenum">
              <a:rPr lang="de-DE"/>
              <a:pPr>
                <a:defRPr/>
              </a:pPr>
              <a:t>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>
          <a:xfrm>
            <a:off x="960438" y="6432550"/>
            <a:ext cx="6397625" cy="42545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SEO – </a:t>
            </a:r>
            <a:r>
              <a:rPr lang="de-DE" dirty="0" err="1" smtClean="0"/>
              <a:t>OnPage</a:t>
            </a:r>
            <a:r>
              <a:rPr lang="de-DE" dirty="0" smtClean="0"/>
              <a:t> Optimierung: Anleitung in 5 Schritten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803275" y="374650"/>
            <a:ext cx="6483350" cy="914400"/>
          </a:xfrm>
        </p:spPr>
        <p:txBody>
          <a:bodyPr/>
          <a:lstStyle/>
          <a:p>
            <a:r>
              <a:rPr lang="de-DE" dirty="0" smtClean="0"/>
              <a:t>Tools – Online </a:t>
            </a:r>
            <a:r>
              <a:rPr lang="de-DE" dirty="0" err="1" smtClean="0"/>
              <a:t>Sitemap</a:t>
            </a:r>
            <a:r>
              <a:rPr lang="de-DE" dirty="0" smtClean="0"/>
              <a:t>-Generator</a:t>
            </a:r>
          </a:p>
        </p:txBody>
      </p:sp>
      <p:sp>
        <p:nvSpPr>
          <p:cNvPr id="7171" name="Inhaltsplatzhalter 2"/>
          <p:cNvSpPr>
            <a:spLocks noGrp="1"/>
          </p:cNvSpPr>
          <p:nvPr>
            <p:ph sz="quarter" idx="16"/>
          </p:nvPr>
        </p:nvSpPr>
        <p:spPr bwMode="auto">
          <a:xfrm>
            <a:off x="752475" y="1554163"/>
            <a:ext cx="7959725" cy="4448175"/>
          </a:xfrm>
          <a:noFill/>
          <a:ln>
            <a:miter lim="800000"/>
            <a:headEnd/>
            <a:tailEnd/>
          </a:ln>
        </p:spPr>
        <p:txBody>
          <a:bodyPr vert="horz" wrap="square" lIns="91440" rIns="9144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 2" pitchFamily="1" charset="2"/>
              <a:buChar char=""/>
            </a:pPr>
            <a:r>
              <a:rPr lang="de-DE" dirty="0" smtClean="0"/>
              <a:t>XML-</a:t>
            </a:r>
            <a:r>
              <a:rPr lang="de-DE" dirty="0" err="1" smtClean="0"/>
              <a:t>Sitemaps</a:t>
            </a:r>
            <a:r>
              <a:rPr lang="de-DE" dirty="0" smtClean="0"/>
              <a:t> enorm wichtig für Google</a:t>
            </a:r>
          </a:p>
          <a:p>
            <a:pPr lvl="1"/>
            <a:r>
              <a:rPr lang="de-DE" dirty="0" smtClean="0"/>
              <a:t> http://www.xml-sitemaps.com/</a:t>
            </a:r>
          </a:p>
          <a:p>
            <a:pPr>
              <a:buFont typeface="Wingdings 2" pitchFamily="1" charset="2"/>
              <a:buChar char=""/>
            </a:pPr>
            <a:r>
              <a:rPr lang="de-DE" dirty="0" smtClean="0"/>
              <a:t>Dem Google-</a:t>
            </a:r>
            <a:r>
              <a:rPr lang="de-DE" dirty="0" err="1" smtClean="0"/>
              <a:t>Crawler</a:t>
            </a:r>
            <a:r>
              <a:rPr lang="de-DE" dirty="0" smtClean="0"/>
              <a:t> Arbeit abnehmen </a:t>
            </a:r>
          </a:p>
          <a:p>
            <a:pPr lvl="1"/>
            <a:r>
              <a:rPr lang="de-DE" dirty="0" smtClean="0"/>
              <a:t> Google kennt sofort alle URLs der Webseite </a:t>
            </a:r>
          </a:p>
          <a:p>
            <a:r>
              <a:rPr lang="de-DE" dirty="0" smtClean="0"/>
              <a:t>Nützlich für schnellere Indexierung der Seiten </a:t>
            </a:r>
          </a:p>
          <a:p>
            <a:pPr>
              <a:buNone/>
            </a:pPr>
            <a:r>
              <a:rPr lang="de-DE" dirty="0" smtClean="0"/>
              <a:t>     =&gt; schneller bessere Positionen in den SERPs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7"/>
          </p:nvPr>
        </p:nvSpPr>
        <p:spPr>
          <a:xfrm>
            <a:off x="7531100" y="6432550"/>
            <a:ext cx="1181100" cy="425450"/>
          </a:xfrm>
        </p:spPr>
        <p:txBody>
          <a:bodyPr/>
          <a:lstStyle/>
          <a:p>
            <a:pPr>
              <a:defRPr/>
            </a:pPr>
            <a:fld id="{A7AF42C6-0655-47B9-985F-A0E09F6CE60D}" type="datetimeFigureOut">
              <a:rPr lang="de-DE"/>
              <a:pPr>
                <a:defRPr/>
              </a:pPr>
              <a:t>14.05.2009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>
          <a:xfrm>
            <a:off x="8712200" y="6432550"/>
            <a:ext cx="431800" cy="425450"/>
          </a:xfrm>
        </p:spPr>
        <p:txBody>
          <a:bodyPr/>
          <a:lstStyle/>
          <a:p>
            <a:pPr>
              <a:defRPr/>
            </a:pPr>
            <a:fld id="{472AF72A-22DB-4E26-A1D8-F12653CEDBFF}" type="slidenum">
              <a:rPr lang="de-DE"/>
              <a:pPr>
                <a:defRPr/>
              </a:pPr>
              <a:t>15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>
          <a:xfrm>
            <a:off x="960438" y="6432550"/>
            <a:ext cx="6397625" cy="425450"/>
          </a:xfrm>
        </p:spPr>
        <p:txBody>
          <a:bodyPr/>
          <a:lstStyle/>
          <a:p>
            <a:pPr>
              <a:defRPr/>
            </a:pPr>
            <a:r>
              <a:rPr lang="de-DE"/>
              <a:t>[Titel der Präsentation, im Master ändern]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803275" y="374650"/>
            <a:ext cx="6483350" cy="914400"/>
          </a:xfrm>
        </p:spPr>
        <p:txBody>
          <a:bodyPr/>
          <a:lstStyle/>
          <a:p>
            <a:r>
              <a:rPr lang="de-DE" dirty="0" smtClean="0"/>
              <a:t>Tools – Google </a:t>
            </a:r>
            <a:r>
              <a:rPr lang="de-DE" dirty="0" err="1" smtClean="0"/>
              <a:t>Analytics</a:t>
            </a:r>
            <a:endParaRPr lang="de-DE" dirty="0" smtClean="0"/>
          </a:p>
        </p:txBody>
      </p:sp>
      <p:sp>
        <p:nvSpPr>
          <p:cNvPr id="7171" name="Inhaltsplatzhalter 2"/>
          <p:cNvSpPr>
            <a:spLocks noGrp="1"/>
          </p:cNvSpPr>
          <p:nvPr>
            <p:ph sz="quarter" idx="16"/>
          </p:nvPr>
        </p:nvSpPr>
        <p:spPr bwMode="auto">
          <a:xfrm>
            <a:off x="752475" y="1554163"/>
            <a:ext cx="7959725" cy="4448175"/>
          </a:xfrm>
          <a:noFill/>
          <a:ln>
            <a:miter lim="800000"/>
            <a:headEnd/>
            <a:tailEnd/>
          </a:ln>
        </p:spPr>
        <p:txBody>
          <a:bodyPr vert="horz" wrap="square" lIns="91440" rIns="9144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 2" pitchFamily="1" charset="2"/>
              <a:buChar char=""/>
            </a:pPr>
            <a:r>
              <a:rPr lang="de-DE" dirty="0" smtClean="0"/>
              <a:t>Von Google bereitgestellte Besucherstatistik für Jedermann</a:t>
            </a:r>
          </a:p>
          <a:p>
            <a:pPr lvl="1"/>
            <a:r>
              <a:rPr lang="de-DE" dirty="0" smtClean="0"/>
              <a:t> http://www.google.com/analytics/de-DE/</a:t>
            </a:r>
          </a:p>
          <a:p>
            <a:pPr>
              <a:buFont typeface="Wingdings 2" pitchFamily="1" charset="2"/>
              <a:buChar char=""/>
            </a:pPr>
            <a:r>
              <a:rPr lang="de-DE" dirty="0" smtClean="0"/>
              <a:t>Mehr als eine simple Besucherstatistik</a:t>
            </a:r>
          </a:p>
          <a:p>
            <a:pPr lvl="1"/>
            <a:r>
              <a:rPr lang="de-DE" dirty="0" smtClean="0"/>
              <a:t> Zugriffsquellenangabe</a:t>
            </a:r>
          </a:p>
          <a:p>
            <a:pPr lvl="1"/>
            <a:r>
              <a:rPr lang="de-DE" dirty="0" smtClean="0"/>
              <a:t> Top Webseiten</a:t>
            </a:r>
          </a:p>
          <a:p>
            <a:pPr lvl="1"/>
            <a:r>
              <a:rPr lang="de-DE" dirty="0" smtClean="0"/>
              <a:t> beliebteste Zielseiten</a:t>
            </a:r>
          </a:p>
          <a:p>
            <a:pPr lvl="1"/>
            <a:r>
              <a:rPr lang="de-DE" dirty="0" smtClean="0"/>
              <a:t> häufigsten Ausgangsseiten</a:t>
            </a:r>
          </a:p>
          <a:p>
            <a:pPr lvl="1"/>
            <a:r>
              <a:rPr lang="de-DE" dirty="0" smtClean="0"/>
              <a:t> Webseiten-</a:t>
            </a:r>
            <a:r>
              <a:rPr lang="de-DE" dirty="0" err="1" smtClean="0"/>
              <a:t>Overlay</a:t>
            </a:r>
            <a:endParaRPr lang="de-DE" dirty="0" smtClean="0"/>
          </a:p>
          <a:p>
            <a:r>
              <a:rPr lang="de-DE" dirty="0" smtClean="0"/>
              <a:t>Hier wird gezeigt, wie sich die Besucher auf der Webseite verhalten, nicht nur dass sie da waren…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7"/>
          </p:nvPr>
        </p:nvSpPr>
        <p:spPr>
          <a:xfrm>
            <a:off x="7531100" y="6432550"/>
            <a:ext cx="1181100" cy="425450"/>
          </a:xfrm>
        </p:spPr>
        <p:txBody>
          <a:bodyPr/>
          <a:lstStyle/>
          <a:p>
            <a:pPr>
              <a:defRPr/>
            </a:pPr>
            <a:fld id="{A7AF42C6-0655-47B9-985F-A0E09F6CE60D}" type="datetimeFigureOut">
              <a:rPr lang="de-DE"/>
              <a:pPr>
                <a:defRPr/>
              </a:pPr>
              <a:t>14.05.2009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>
          <a:xfrm>
            <a:off x="8712200" y="6432550"/>
            <a:ext cx="431800" cy="425450"/>
          </a:xfrm>
        </p:spPr>
        <p:txBody>
          <a:bodyPr/>
          <a:lstStyle/>
          <a:p>
            <a:pPr>
              <a:defRPr/>
            </a:pPr>
            <a:fld id="{472AF72A-22DB-4E26-A1D8-F12653CEDBFF}" type="slidenum">
              <a:rPr lang="de-DE"/>
              <a:pPr>
                <a:defRPr/>
              </a:pPr>
              <a:t>16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>
          <a:xfrm>
            <a:off x="960438" y="6432550"/>
            <a:ext cx="6397625" cy="425450"/>
          </a:xfrm>
        </p:spPr>
        <p:txBody>
          <a:bodyPr/>
          <a:lstStyle/>
          <a:p>
            <a:pPr>
              <a:defRPr/>
            </a:pPr>
            <a:r>
              <a:rPr lang="de-DE"/>
              <a:t>[Titel der Präsentation, im Master ändern]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803275" y="374650"/>
            <a:ext cx="6483350" cy="914400"/>
          </a:xfrm>
        </p:spPr>
        <p:txBody>
          <a:bodyPr/>
          <a:lstStyle/>
          <a:p>
            <a:r>
              <a:rPr lang="de-DE" dirty="0" smtClean="0"/>
              <a:t>Tools – Counter</a:t>
            </a:r>
          </a:p>
        </p:txBody>
      </p:sp>
      <p:sp>
        <p:nvSpPr>
          <p:cNvPr id="7171" name="Inhaltsplatzhalter 2"/>
          <p:cNvSpPr>
            <a:spLocks noGrp="1"/>
          </p:cNvSpPr>
          <p:nvPr>
            <p:ph sz="quarter" idx="16"/>
          </p:nvPr>
        </p:nvSpPr>
        <p:spPr bwMode="auto">
          <a:xfrm>
            <a:off x="752475" y="1554163"/>
            <a:ext cx="7959725" cy="4448175"/>
          </a:xfrm>
          <a:noFill/>
          <a:ln>
            <a:miter lim="800000"/>
            <a:headEnd/>
            <a:tailEnd/>
          </a:ln>
        </p:spPr>
        <p:txBody>
          <a:bodyPr vert="horz" wrap="square" lIns="91440" rIns="9144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 2" pitchFamily="1" charset="2"/>
              <a:buChar char=""/>
            </a:pPr>
            <a:r>
              <a:rPr lang="de-DE" dirty="0" smtClean="0"/>
              <a:t>Externer Counter für genaue </a:t>
            </a:r>
            <a:r>
              <a:rPr lang="de-DE" dirty="0" err="1" smtClean="0"/>
              <a:t>Referrer</a:t>
            </a:r>
            <a:endParaRPr lang="de-DE" dirty="0" smtClean="0"/>
          </a:p>
          <a:p>
            <a:pPr lvl="1"/>
            <a:r>
              <a:rPr lang="de-DE" dirty="0" smtClean="0"/>
              <a:t> http://chcounter.org/</a:t>
            </a:r>
          </a:p>
          <a:p>
            <a:pPr>
              <a:buFont typeface="Wingdings 2" pitchFamily="1" charset="2"/>
              <a:buChar char=""/>
            </a:pPr>
            <a:r>
              <a:rPr lang="de-DE" dirty="0" smtClean="0"/>
              <a:t>Genau erfahren </a:t>
            </a:r>
            <a:r>
              <a:rPr lang="de-DE" u="sng" dirty="0" smtClean="0"/>
              <a:t>wann</a:t>
            </a:r>
            <a:r>
              <a:rPr lang="de-DE" dirty="0" smtClean="0"/>
              <a:t> ein Besucher von </a:t>
            </a:r>
            <a:r>
              <a:rPr lang="de-DE" u="sng" dirty="0" smtClean="0"/>
              <a:t>wo</a:t>
            </a:r>
            <a:r>
              <a:rPr lang="de-DE" dirty="0" smtClean="0"/>
              <a:t> kam</a:t>
            </a:r>
          </a:p>
          <a:p>
            <a:pPr lvl="1"/>
            <a:r>
              <a:rPr lang="de-DE" dirty="0" smtClean="0"/>
              <a:t> Google </a:t>
            </a:r>
            <a:r>
              <a:rPr lang="de-DE" dirty="0" err="1" smtClean="0"/>
              <a:t>Analytics</a:t>
            </a:r>
            <a:r>
              <a:rPr lang="de-DE" dirty="0" smtClean="0"/>
              <a:t> zeigt leider nicht die genauen </a:t>
            </a:r>
            <a:r>
              <a:rPr lang="de-DE" dirty="0" err="1" smtClean="0"/>
              <a:t>Referrer</a:t>
            </a:r>
            <a:endParaRPr lang="de-DE" dirty="0" smtClean="0"/>
          </a:p>
          <a:p>
            <a:pPr lvl="1"/>
            <a:r>
              <a:rPr lang="de-DE" dirty="0" smtClean="0"/>
              <a:t> Dieser Counter zeigt alle </a:t>
            </a:r>
            <a:r>
              <a:rPr lang="de-DE" dirty="0" err="1" smtClean="0"/>
              <a:t>Referrer</a:t>
            </a:r>
            <a:r>
              <a:rPr lang="de-DE" dirty="0" smtClean="0"/>
              <a:t> mit Datum und Uhrzeit</a:t>
            </a:r>
          </a:p>
          <a:p>
            <a:r>
              <a:rPr lang="de-DE" dirty="0" smtClean="0"/>
              <a:t>Es ist immer wieder interessant zu sehen woher die Besucher genau kamen</a:t>
            </a:r>
          </a:p>
          <a:p>
            <a:r>
              <a:rPr lang="de-DE" dirty="0" smtClean="0"/>
              <a:t>Man kann durch Verfolgung des </a:t>
            </a:r>
            <a:r>
              <a:rPr lang="de-DE" dirty="0" err="1" smtClean="0"/>
              <a:t>Referrers</a:t>
            </a:r>
            <a:r>
              <a:rPr lang="de-DE" dirty="0" smtClean="0"/>
              <a:t> sehen, auf welchem Platz die Webseite bei welchen </a:t>
            </a:r>
            <a:r>
              <a:rPr lang="de-DE" dirty="0" err="1" smtClean="0"/>
              <a:t>Keywords</a:t>
            </a:r>
            <a:r>
              <a:rPr lang="de-DE" dirty="0" smtClean="0"/>
              <a:t> steht  </a:t>
            </a:r>
          </a:p>
          <a:p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7"/>
          </p:nvPr>
        </p:nvSpPr>
        <p:spPr>
          <a:xfrm>
            <a:off x="7531100" y="6432550"/>
            <a:ext cx="1181100" cy="425450"/>
          </a:xfrm>
        </p:spPr>
        <p:txBody>
          <a:bodyPr/>
          <a:lstStyle/>
          <a:p>
            <a:pPr>
              <a:defRPr/>
            </a:pPr>
            <a:fld id="{A7AF42C6-0655-47B9-985F-A0E09F6CE60D}" type="datetimeFigureOut">
              <a:rPr lang="de-DE"/>
              <a:pPr>
                <a:defRPr/>
              </a:pPr>
              <a:t>14.05.2009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>
          <a:xfrm>
            <a:off x="8712200" y="6432550"/>
            <a:ext cx="431800" cy="425450"/>
          </a:xfrm>
        </p:spPr>
        <p:txBody>
          <a:bodyPr/>
          <a:lstStyle/>
          <a:p>
            <a:pPr>
              <a:defRPr/>
            </a:pPr>
            <a:fld id="{472AF72A-22DB-4E26-A1D8-F12653CEDBFF}" type="slidenum">
              <a:rPr lang="de-DE"/>
              <a:pPr>
                <a:defRPr/>
              </a:pPr>
              <a:t>17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>
          <a:xfrm>
            <a:off x="960438" y="6432550"/>
            <a:ext cx="6397625" cy="425450"/>
          </a:xfrm>
        </p:spPr>
        <p:txBody>
          <a:bodyPr/>
          <a:lstStyle/>
          <a:p>
            <a:pPr>
              <a:defRPr/>
            </a:pPr>
            <a:r>
              <a:rPr lang="de-DE"/>
              <a:t>[Titel der Präsentation, im Master ändern]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b="1" dirty="0" smtClean="0">
                <a:solidFill>
                  <a:srgbClr val="DDDD39"/>
                </a:solidFill>
              </a:rPr>
              <a:t>84% </a:t>
            </a:r>
            <a:r>
              <a:rPr lang="de-DE" dirty="0" smtClean="0"/>
              <a:t>aller Internetnutzer benutzen regelmäßig Suchmaschinen, um Informationen zu finden.</a:t>
            </a:r>
          </a:p>
          <a:p>
            <a:r>
              <a:rPr lang="de-DE" b="1" dirty="0" smtClean="0">
                <a:solidFill>
                  <a:srgbClr val="DDDD39"/>
                </a:solidFill>
              </a:rPr>
              <a:t>87%</a:t>
            </a:r>
            <a:r>
              <a:rPr lang="de-DE" b="1" dirty="0" smtClean="0"/>
              <a:t> </a:t>
            </a:r>
            <a:r>
              <a:rPr lang="de-DE" dirty="0" smtClean="0"/>
              <a:t>der Suchmaschinennutzer schauen nicht mehr als die erste Trefferseite an.</a:t>
            </a:r>
          </a:p>
          <a:p>
            <a:r>
              <a:rPr lang="de-DE" b="1" dirty="0" smtClean="0">
                <a:solidFill>
                  <a:srgbClr val="DDDD39"/>
                </a:solidFill>
              </a:rPr>
              <a:t>76%</a:t>
            </a:r>
            <a:r>
              <a:rPr lang="de-DE" dirty="0" smtClean="0"/>
              <a:t> aller Internetnutzer halten Suchmaschinen für den wichtigsten Einstiegskanal.</a:t>
            </a:r>
          </a:p>
          <a:p>
            <a:r>
              <a:rPr lang="de-DE" b="1" dirty="0" smtClean="0">
                <a:solidFill>
                  <a:srgbClr val="DDDD39"/>
                </a:solidFill>
              </a:rPr>
              <a:t>76%</a:t>
            </a:r>
            <a:r>
              <a:rPr lang="de-DE" dirty="0" smtClean="0"/>
              <a:t> aller Internetnutzer haben bei Suchmaschinensuche eine Kaufabsicht.</a:t>
            </a:r>
          </a:p>
          <a:p>
            <a:r>
              <a:rPr lang="de-DE" b="1" dirty="0" smtClean="0">
                <a:solidFill>
                  <a:srgbClr val="DDDD39"/>
                </a:solidFill>
              </a:rPr>
              <a:t>93%</a:t>
            </a:r>
            <a:r>
              <a:rPr lang="de-DE" dirty="0" smtClean="0">
                <a:solidFill>
                  <a:srgbClr val="DDDD39"/>
                </a:solidFill>
              </a:rPr>
              <a:t> </a:t>
            </a:r>
            <a:r>
              <a:rPr lang="de-DE" dirty="0" smtClean="0"/>
              <a:t>aller deutschen Internetnutzer suchen bei Google.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Warum SEO?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A0C3C40-72C2-4218-8689-9219F982586B}" type="datetimeFigureOut">
              <a:rPr lang="de-DE" smtClean="0"/>
              <a:pPr>
                <a:defRPr/>
              </a:pPr>
              <a:t>14.05.2009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3113CFE0-F6A3-4958-AF07-7D15438877CB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SEO – OnPage Optimierung: Anleitung in 5 Schritten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äsentation allgemeine Vorlage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 allgemeine Vorlage</Template>
  <TotalTime>0</TotalTime>
  <Words>670</Words>
  <Application>Microsoft Office PowerPoint</Application>
  <PresentationFormat>Bildschirmpräsentation (4:3)</PresentationFormat>
  <Paragraphs>140</Paragraphs>
  <Slides>18</Slides>
  <Notes>18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19" baseType="lpstr">
      <vt:lpstr>Präsentation allgemeine Vorlage</vt:lpstr>
      <vt:lpstr>SEO – OnPage-Optimierung</vt:lpstr>
      <vt:lpstr>Sprechende URLs</vt:lpstr>
      <vt:lpstr>Sprechende URLs</vt:lpstr>
      <vt:lpstr>Title-Tag + Meta-Angaben</vt:lpstr>
      <vt:lpstr>Title-Tag + Meta-Description</vt:lpstr>
      <vt:lpstr>HTML Überschriften</vt:lpstr>
      <vt:lpstr>HTML Überschriften</vt:lpstr>
      <vt:lpstr>„bold“ und „strong“</vt:lpstr>
      <vt:lpstr>„bold“ und „strong“</vt:lpstr>
      <vt:lpstr>Keyworddichte</vt:lpstr>
      <vt:lpstr>Keyworddichte</vt:lpstr>
      <vt:lpstr>Tools</vt:lpstr>
      <vt:lpstr>Tools – Abakus Topword V.1</vt:lpstr>
      <vt:lpstr>Tools – AdWords Keyword-Tool </vt:lpstr>
      <vt:lpstr>Tools – Online Sitemap-Generator</vt:lpstr>
      <vt:lpstr>Tools – Google Analytics</vt:lpstr>
      <vt:lpstr>Tools – Counter</vt:lpstr>
      <vt:lpstr>Warum SEO?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SEO – OnPage-Optimierung</dc:title>
  <dc:creator>Emanuel Kleinebekel</dc:creator>
  <cp:lastModifiedBy>Emanuel Kleinebekel</cp:lastModifiedBy>
  <cp:revision>55</cp:revision>
  <dcterms:created xsi:type="dcterms:W3CDTF">2009-05-14T11:02:38Z</dcterms:created>
  <dcterms:modified xsi:type="dcterms:W3CDTF">2009-05-14T15:03:38Z</dcterms:modified>
</cp:coreProperties>
</file>