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7" r:id="rId10"/>
    <p:sldId id="265" r:id="rId11"/>
    <p:sldId id="273" r:id="rId12"/>
    <p:sldId id="272" r:id="rId13"/>
    <p:sldId id="268" r:id="rId14"/>
    <p:sldId id="269" r:id="rId15"/>
    <p:sldId id="270" r:id="rId16"/>
    <p:sldId id="271" r:id="rId17"/>
    <p:sldId id="260" r:id="rId18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342" autoAdjust="0"/>
    <p:restoredTop sz="86410" autoAdjust="0"/>
  </p:normalViewPr>
  <p:slideViewPr>
    <p:cSldViewPr>
      <p:cViewPr varScale="1">
        <p:scale>
          <a:sx n="104" d="100"/>
          <a:sy n="104" d="100"/>
        </p:scale>
        <p:origin x="-72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01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SEO und </a:t>
            </a:r>
            <a:r>
              <a:rPr lang="de-DE" dirty="0" err="1" smtClean="0"/>
              <a:t>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18.04.2012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o-book.de/technik/die-htaccess-datei-alles-was-man-als-seo-wissen-muss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SEO und .</a:t>
            </a:r>
            <a:r>
              <a:rPr lang="de-DE" dirty="0" err="1" smtClean="0"/>
              <a:t>htaccess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alles, was man wissen muss</a:t>
            </a:r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SEO und </a:t>
            </a:r>
            <a:r>
              <a:rPr lang="de-DE" dirty="0" err="1"/>
              <a:t>htaccess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523875"/>
            <a:ext cx="447675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78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Irrglaube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einfach nur dies und das „ins </a:t>
            </a:r>
            <a:r>
              <a:rPr lang="de-DE" dirty="0" err="1" smtClean="0"/>
              <a:t>htaccess</a:t>
            </a:r>
            <a:r>
              <a:rPr lang="de-DE" dirty="0" smtClean="0"/>
              <a:t>“ mit aufnehmen, schon klappt es dann auch mit dem SEO</a:t>
            </a:r>
          </a:p>
          <a:p>
            <a:endParaRPr lang="de-DE" dirty="0" smtClean="0"/>
          </a:p>
          <a:p>
            <a:r>
              <a:rPr lang="de-DE" dirty="0" smtClean="0"/>
              <a:t>einfach beim Umzug auf eine neue Domain die alten URLs weiterzuleiten, um damit den „</a:t>
            </a:r>
            <a:r>
              <a:rPr lang="de-DE" dirty="0" err="1" smtClean="0"/>
              <a:t>juice</a:t>
            </a:r>
            <a:r>
              <a:rPr lang="de-DE" dirty="0" smtClean="0"/>
              <a:t>“ noch mitzunehmen</a:t>
            </a:r>
          </a:p>
          <a:p>
            <a:endParaRPr lang="de-DE" dirty="0" smtClean="0"/>
          </a:p>
          <a:p>
            <a:r>
              <a:rPr lang="de-DE" dirty="0" smtClean="0"/>
              <a:t>Wunderwaffe im täglichen SEO-Kampf ums bessere Ranking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432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Realität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mit </a:t>
            </a:r>
            <a:r>
              <a:rPr lang="de-DE" dirty="0" err="1" smtClean="0"/>
              <a:t>htaccess</a:t>
            </a:r>
            <a:r>
              <a:rPr lang="de-DE" baseline="0" dirty="0" smtClean="0"/>
              <a:t> ist jedoch meist die </a:t>
            </a: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Verwendung des Webservermoduls „</a:t>
            </a:r>
            <a:r>
              <a:rPr lang="de-DE" sz="2600" baseline="0" dirty="0" err="1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ModRewrite</a:t>
            </a: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“ gemeint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776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Praxistipps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305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robots.txt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für die Domain www.domain.de und die Subdomains sub1.domain.de und sub2.domain.de… jeweils eine eigene robots.txt </a:t>
            </a:r>
            <a:r>
              <a:rPr lang="de-DE" dirty="0" smtClean="0"/>
              <a:t>ausliefern:</a:t>
            </a:r>
            <a:br>
              <a:rPr lang="de-DE" dirty="0" smtClean="0"/>
            </a:br>
            <a:r>
              <a:rPr lang="de-DE" sz="1700" dirty="0" err="1" smtClean="0">
                <a:latin typeface="Courier New" pitchFamily="49" charset="0"/>
                <a:cs typeface="Courier New" pitchFamily="49" charset="0"/>
              </a:rPr>
              <a:t>RewriteRule</a:t>
            </a:r>
            <a:r>
              <a:rPr lang="de-DE" sz="17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sz="1700" dirty="0" smtClean="0">
                <a:latin typeface="Courier New" pitchFamily="49" charset="0"/>
                <a:cs typeface="Courier New" pitchFamily="49" charset="0"/>
              </a:rPr>
              <a:t>^robots.txt$ </a:t>
            </a:r>
            <a:r>
              <a:rPr lang="de-DE" sz="1700" dirty="0" err="1" smtClean="0">
                <a:latin typeface="Courier New" pitchFamily="49" charset="0"/>
                <a:cs typeface="Courier New" pitchFamily="49" charset="0"/>
              </a:rPr>
              <a:t>robots</a:t>
            </a:r>
            <a:r>
              <a:rPr lang="de-DE" sz="1700" dirty="0" smtClean="0">
                <a:latin typeface="Courier New" pitchFamily="49" charset="0"/>
                <a:cs typeface="Courier New" pitchFamily="49" charset="0"/>
              </a:rPr>
              <a:t>/%{HTTP_HOST}-robots.txt</a:t>
            </a:r>
            <a:endParaRPr lang="de-DE" dirty="0" smtClean="0">
              <a:latin typeface="Courier New" pitchFamily="49" charset="0"/>
              <a:cs typeface="Courier New" pitchFamily="49" charset="0"/>
            </a:endParaRPr>
          </a:p>
          <a:p>
            <a:endParaRPr lang="de-DE" dirty="0" smtClean="0"/>
          </a:p>
          <a:p>
            <a:r>
              <a:rPr lang="de-DE" dirty="0" smtClean="0"/>
              <a:t>Dateien anlegen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dirty="0" err="1" smtClean="0"/>
              <a:t>robots</a:t>
            </a:r>
            <a:r>
              <a:rPr lang="de-DE" dirty="0" smtClean="0"/>
              <a:t>/www.domain.de-robots.txt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dirty="0" err="1" smtClean="0"/>
              <a:t>robots</a:t>
            </a:r>
            <a:r>
              <a:rPr lang="de-DE" dirty="0" smtClean="0"/>
              <a:t>/sub1.domain.de-robots.txt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dirty="0" err="1" smtClean="0"/>
              <a:t>robots</a:t>
            </a:r>
            <a:r>
              <a:rPr lang="de-DE" dirty="0" smtClean="0"/>
              <a:t>/sub2.domain.de-robots.txt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sz="2100" dirty="0" smtClean="0"/>
              <a:t>…</a:t>
            </a:r>
            <a:endParaRPr lang="de-DE" sz="21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272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Richtigen Host erzwingen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de-DE" sz="1800" dirty="0" smtClean="0">
              <a:latin typeface="Courier New" pitchFamily="49" charset="0"/>
              <a:cs typeface="Courier New" pitchFamily="49" charset="0"/>
            </a:endParaRPr>
          </a:p>
          <a:p>
            <a:pPr marL="0" lvl="0" indent="0">
              <a:buNone/>
            </a:pPr>
            <a:r>
              <a:rPr lang="de-DE" sz="1800" dirty="0" err="1" smtClean="0">
                <a:latin typeface="Courier New" pitchFamily="49" charset="0"/>
                <a:cs typeface="Courier New" pitchFamily="49" charset="0"/>
              </a:rPr>
              <a:t>RewriteCond</a:t>
            </a:r>
            <a:r>
              <a:rPr lang="de-DE" sz="1800" dirty="0" smtClean="0">
                <a:latin typeface="Courier New" pitchFamily="49" charset="0"/>
                <a:cs typeface="Courier New" pitchFamily="49" charset="0"/>
              </a:rPr>
              <a:t> %{HTTP_HOST} !^</a:t>
            </a:r>
            <a:r>
              <a:rPr lang="de-DE" sz="1800" dirty="0" err="1" smtClean="0">
                <a:latin typeface="Courier New" pitchFamily="49" charset="0"/>
                <a:cs typeface="Courier New" pitchFamily="49" charset="0"/>
              </a:rPr>
              <a:t>www</a:t>
            </a:r>
            <a:r>
              <a:rPr lang="de-DE" sz="1800" dirty="0" smtClean="0">
                <a:latin typeface="Courier New" pitchFamily="49" charset="0"/>
                <a:cs typeface="Courier New" pitchFamily="49" charset="0"/>
              </a:rPr>
              <a:t>\.</a:t>
            </a:r>
            <a:r>
              <a:rPr lang="de-DE" sz="1800" dirty="0" err="1" smtClean="0">
                <a:latin typeface="Courier New" pitchFamily="49" charset="0"/>
                <a:cs typeface="Courier New" pitchFamily="49" charset="0"/>
              </a:rPr>
              <a:t>domain</a:t>
            </a:r>
            <a:r>
              <a:rPr lang="de-DE" sz="1800" dirty="0" smtClean="0">
                <a:latin typeface="Courier New" pitchFamily="49" charset="0"/>
                <a:cs typeface="Courier New" pitchFamily="49" charset="0"/>
              </a:rPr>
              <a:t>\.de$</a:t>
            </a:r>
          </a:p>
          <a:p>
            <a:pPr marL="0" lvl="0" indent="0">
              <a:buNone/>
            </a:pPr>
            <a:r>
              <a:rPr lang="de-DE" sz="1800" dirty="0" err="1" smtClean="0">
                <a:latin typeface="Courier New" pitchFamily="49" charset="0"/>
                <a:cs typeface="Courier New" pitchFamily="49" charset="0"/>
              </a:rPr>
              <a:t>RewriteRule</a:t>
            </a:r>
            <a:r>
              <a:rPr lang="de-DE" sz="1800" dirty="0" smtClean="0">
                <a:latin typeface="Courier New" pitchFamily="49" charset="0"/>
                <a:cs typeface="Courier New" pitchFamily="49" charset="0"/>
              </a:rPr>
              <a:t> ^(.*)$ http://www.domain.de/$1 [QSA,L,R=301]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270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UserAgent</a:t>
            </a:r>
            <a:r>
              <a:rPr lang="de-DE" dirty="0" smtClean="0"/>
              <a:t> aussperren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endParaRPr lang="de-DE" sz="2400" dirty="0" smtClean="0">
              <a:latin typeface="Courier New" pitchFamily="49" charset="0"/>
              <a:cs typeface="Courier New" pitchFamily="49" charset="0"/>
            </a:endParaRPr>
          </a:p>
          <a:p>
            <a:pPr marL="0" lvl="0" indent="0">
              <a:buNone/>
            </a:pPr>
            <a:r>
              <a:rPr lang="de-DE" sz="2400" dirty="0" err="1" smtClean="0">
                <a:latin typeface="Courier New" pitchFamily="49" charset="0"/>
                <a:cs typeface="Courier New" pitchFamily="49" charset="0"/>
              </a:rPr>
              <a:t>RewriteCond</a:t>
            </a:r>
            <a:r>
              <a:rPr lang="de-DE" sz="2400" dirty="0" smtClean="0">
                <a:latin typeface="Courier New" pitchFamily="49" charset="0"/>
                <a:cs typeface="Courier New" pitchFamily="49" charset="0"/>
              </a:rPr>
              <a:t> %{HTTP_USER_AGENT} </a:t>
            </a:r>
            <a:r>
              <a:rPr lang="de-DE" sz="2400" dirty="0" err="1" smtClean="0">
                <a:latin typeface="Courier New" pitchFamily="49" charset="0"/>
                <a:cs typeface="Courier New" pitchFamily="49" charset="0"/>
              </a:rPr>
              <a:t>Googlebot</a:t>
            </a:r>
            <a:endParaRPr lang="de-DE" sz="2400" dirty="0" smtClean="0">
              <a:latin typeface="Courier New" pitchFamily="49" charset="0"/>
              <a:cs typeface="Courier New" pitchFamily="49" charset="0"/>
            </a:endParaRPr>
          </a:p>
          <a:p>
            <a:pPr marL="0" lvl="0" indent="0">
              <a:buNone/>
            </a:pPr>
            <a:r>
              <a:rPr lang="de-DE" sz="2400" dirty="0" err="1" smtClean="0">
                <a:latin typeface="Courier New" pitchFamily="49" charset="0"/>
                <a:cs typeface="Courier New" pitchFamily="49" charset="0"/>
              </a:rPr>
              <a:t>RewriteCond</a:t>
            </a:r>
            <a:r>
              <a:rPr lang="de-DE" sz="2400" dirty="0" smtClean="0">
                <a:latin typeface="Courier New" pitchFamily="49" charset="0"/>
                <a:cs typeface="Courier New" pitchFamily="49" charset="0"/>
              </a:rPr>
              <a:t> %{REQUEST_URI} ^/</a:t>
            </a:r>
            <a:r>
              <a:rPr lang="de-DE" sz="2400" dirty="0" err="1" smtClean="0">
                <a:latin typeface="Courier New" pitchFamily="49" charset="0"/>
                <a:cs typeface="Courier New" pitchFamily="49" charset="0"/>
              </a:rPr>
              <a:t>nobotshere</a:t>
            </a:r>
            <a:r>
              <a:rPr lang="de-DE" sz="2400" dirty="0" smtClean="0">
                <a:latin typeface="Courier New" pitchFamily="49" charset="0"/>
                <a:cs typeface="Courier New" pitchFamily="49" charset="0"/>
              </a:rPr>
              <a:t>/.*</a:t>
            </a:r>
          </a:p>
          <a:p>
            <a:pPr marL="0" lvl="0" indent="0">
              <a:buNone/>
            </a:pPr>
            <a:r>
              <a:rPr lang="de-DE" sz="2400" dirty="0" err="1" smtClean="0">
                <a:latin typeface="Courier New" pitchFamily="49" charset="0"/>
                <a:cs typeface="Courier New" pitchFamily="49" charset="0"/>
              </a:rPr>
              <a:t>RewriteRule</a:t>
            </a:r>
            <a:r>
              <a:rPr lang="de-DE" sz="2400" dirty="0" smtClean="0">
                <a:latin typeface="Courier New" pitchFamily="49" charset="0"/>
                <a:cs typeface="Courier New" pitchFamily="49" charset="0"/>
              </a:rPr>
              <a:t> . – [F]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575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smtClean="0"/>
              <a:t>Dateikontrolle: </a:t>
            </a:r>
            <a:r>
              <a:rPr lang="de-DE" dirty="0" err="1" smtClean="0"/>
              <a:t>FilesMatch</a:t>
            </a:r>
            <a:r>
              <a:rPr lang="de-DE" dirty="0" smtClean="0"/>
              <a:t> (</a:t>
            </a:r>
            <a:r>
              <a:rPr lang="de-DE" dirty="0" err="1" smtClean="0"/>
              <a:t>mod_core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 smtClean="0"/>
              <a:t>.</a:t>
            </a:r>
            <a:r>
              <a:rPr lang="de-DE" dirty="0" err="1" smtClean="0"/>
              <a:t>ini</a:t>
            </a:r>
            <a:r>
              <a:rPr lang="de-DE" dirty="0" smtClean="0"/>
              <a:t>, .</a:t>
            </a:r>
            <a:r>
              <a:rPr lang="de-DE" dirty="0" err="1" smtClean="0"/>
              <a:t>cnf</a:t>
            </a:r>
            <a:r>
              <a:rPr lang="de-DE" dirty="0" smtClean="0"/>
              <a:t>, und .</a:t>
            </a:r>
            <a:r>
              <a:rPr lang="de-DE" dirty="0" err="1" smtClean="0"/>
              <a:t>conf</a:t>
            </a:r>
            <a:r>
              <a:rPr lang="de-DE" dirty="0" smtClean="0"/>
              <a:t> – Dateien für den Webzugriff sperren:</a:t>
            </a:r>
          </a:p>
          <a:p>
            <a:pPr lvl="0"/>
            <a:endParaRPr lang="de-DE" dirty="0" smtClean="0"/>
          </a:p>
          <a:p>
            <a:pPr marL="338138" lvl="1" indent="0">
              <a:buNone/>
            </a:pPr>
            <a:r>
              <a:rPr lang="de-DE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FilesMatch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“\.(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ini|co?nf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)$”&gt;</a:t>
            </a:r>
          </a:p>
          <a:p>
            <a:pPr marL="338138" lvl="1" indent="0">
              <a:buNone/>
            </a:pP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deny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from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all</a:t>
            </a:r>
          </a:p>
          <a:p>
            <a:pPr marL="338138" lvl="1" indent="0">
              <a:buNone/>
            </a:pPr>
            <a:r>
              <a:rPr lang="de-DE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FilesMatch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&gt;</a:t>
            </a:r>
            <a:endParaRPr lang="de-DE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412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7153101" cy="685800"/>
          </a:xfrm>
        </p:spPr>
        <p:txBody>
          <a:bodyPr>
            <a:normAutofit fontScale="90000"/>
          </a:bodyPr>
          <a:lstStyle/>
          <a:p>
            <a:pPr lvl="0"/>
            <a:r>
              <a:rPr lang="de-DE" dirty="0" smtClean="0"/>
              <a:t>Performance: </a:t>
            </a:r>
            <a:r>
              <a:rPr lang="de-DE" dirty="0" err="1" smtClean="0"/>
              <a:t>Entity</a:t>
            </a:r>
            <a:r>
              <a:rPr lang="de-DE" dirty="0" smtClean="0"/>
              <a:t> Tags setzen (</a:t>
            </a:r>
            <a:r>
              <a:rPr lang="de-DE" dirty="0" err="1" smtClean="0"/>
              <a:t>mod_core</a:t>
            </a:r>
            <a:r>
              <a:rPr lang="de-DE" dirty="0" smtClean="0"/>
              <a:t>) 1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5331324" cy="3336280"/>
          </a:xfrm>
        </p:spPr>
        <p:txBody>
          <a:bodyPr>
            <a:normAutofit/>
          </a:bodyPr>
          <a:lstStyle/>
          <a:p>
            <a:pPr lvl="0"/>
            <a:r>
              <a:rPr lang="de-DE" b="1" dirty="0" err="1" smtClean="0"/>
              <a:t>ETag</a:t>
            </a:r>
            <a:r>
              <a:rPr lang="de-DE" b="1" dirty="0" smtClean="0"/>
              <a:t> steht für </a:t>
            </a:r>
            <a:r>
              <a:rPr lang="de-DE" b="1" dirty="0" err="1" smtClean="0"/>
              <a:t>Entity</a:t>
            </a:r>
            <a:r>
              <a:rPr lang="de-DE" b="1" dirty="0" smtClean="0"/>
              <a:t>-Tag</a:t>
            </a:r>
            <a:endParaRPr lang="de-DE" dirty="0"/>
          </a:p>
          <a:p>
            <a:pPr lvl="1"/>
            <a:r>
              <a:rPr lang="de-DE" dirty="0" smtClean="0"/>
              <a:t>kann ein Bestandteil eines HTTP Headers sein</a:t>
            </a:r>
          </a:p>
          <a:p>
            <a:pPr lvl="1"/>
            <a:r>
              <a:rPr lang="de-DE" dirty="0" smtClean="0"/>
              <a:t>beinhaltet einen Hexadezimalen Wert </a:t>
            </a:r>
          </a:p>
          <a:p>
            <a:pPr lvl="1"/>
            <a:r>
              <a:rPr lang="de-DE" dirty="0" smtClean="0"/>
              <a:t>gibt Auskunft über den Inhalt einer Datei</a:t>
            </a:r>
          </a:p>
          <a:p>
            <a:pPr lvl="1"/>
            <a:r>
              <a:rPr lang="de-DE" dirty="0" smtClean="0"/>
              <a:t>wird bei modernen Browsern zur Cachesteuerung eingesetzt </a:t>
            </a:r>
          </a:p>
          <a:p>
            <a:pPr lvl="1"/>
            <a:r>
              <a:rPr lang="de-DE" dirty="0" smtClean="0"/>
              <a:t>stellt eine Quersumme einer Datei dar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t="5008" r="8613" b="11914"/>
          <a:stretch/>
        </p:blipFill>
        <p:spPr bwMode="auto">
          <a:xfrm>
            <a:off x="6198576" y="1327638"/>
            <a:ext cx="249701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11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7297117" cy="685800"/>
          </a:xfrm>
        </p:spPr>
        <p:txBody>
          <a:bodyPr/>
          <a:lstStyle/>
          <a:p>
            <a:pPr lvl="0"/>
            <a:r>
              <a:rPr lang="de-DE" sz="2600" b="1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Performance: </a:t>
            </a:r>
            <a:r>
              <a:rPr lang="de-DE" sz="2600" b="1" baseline="0" dirty="0" err="1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Entity</a:t>
            </a:r>
            <a:r>
              <a:rPr lang="de-DE" sz="2600" b="1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 Tags setzen (</a:t>
            </a:r>
            <a:r>
              <a:rPr lang="de-DE" sz="2600" b="1" baseline="0" dirty="0" err="1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mod_core</a:t>
            </a:r>
            <a:r>
              <a:rPr lang="de-DE" sz="2600" b="1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) 2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9136" y="995362"/>
            <a:ext cx="5121096" cy="3861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06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7081093" cy="685800"/>
          </a:xfrm>
        </p:spPr>
        <p:txBody>
          <a:bodyPr>
            <a:normAutofit fontScale="90000"/>
          </a:bodyPr>
          <a:lstStyle/>
          <a:p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Performance: </a:t>
            </a:r>
            <a:r>
              <a:rPr lang="de-DE" sz="3000" b="1" dirty="0" err="1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Entity</a:t>
            </a: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 Tags setzen (</a:t>
            </a:r>
            <a:r>
              <a:rPr lang="de-DE" sz="3000" b="1" dirty="0" err="1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mod_core</a:t>
            </a: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) 3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FileETag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INode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MTime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Size</a:t>
            </a:r>
          </a:p>
          <a:p>
            <a:pPr marL="0" lvl="0" indent="0">
              <a:buNone/>
            </a:pPr>
            <a:endParaRPr lang="de-DE" dirty="0" smtClean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de-DE" dirty="0" smtClean="0"/>
              <a:t>alle “Komponenten” werden für die Berechnung des </a:t>
            </a:r>
            <a:r>
              <a:rPr lang="de-DE" dirty="0" err="1" smtClean="0"/>
              <a:t>ETags</a:t>
            </a:r>
            <a:r>
              <a:rPr lang="de-DE" dirty="0" smtClean="0"/>
              <a:t> herangezogen</a:t>
            </a:r>
          </a:p>
          <a:p>
            <a:pPr lvl="1"/>
            <a:r>
              <a:rPr lang="de-DE" dirty="0" smtClean="0"/>
              <a:t>unterstützt </a:t>
            </a:r>
            <a:r>
              <a:rPr lang="de-DE" dirty="0"/>
              <a:t>wird </a:t>
            </a:r>
            <a:r>
              <a:rPr lang="de-DE" dirty="0" smtClean="0"/>
              <a:t>auch die Angabe All – entspricht Beispiel</a:t>
            </a:r>
          </a:p>
          <a:p>
            <a:pPr lvl="1"/>
            <a:endParaRPr lang="de-DE" dirty="0" smtClean="0"/>
          </a:p>
          <a:p>
            <a:pPr lvl="0"/>
            <a:r>
              <a:rPr lang="de-DE" dirty="0" smtClean="0"/>
              <a:t>Hinweis zu </a:t>
            </a:r>
            <a:r>
              <a:rPr lang="de-DE" dirty="0" err="1" smtClean="0"/>
              <a:t>INode</a:t>
            </a:r>
            <a:r>
              <a:rPr lang="de-DE" dirty="0" smtClean="0"/>
              <a:t> </a:t>
            </a:r>
          </a:p>
          <a:p>
            <a:pPr lvl="1"/>
            <a:r>
              <a:rPr lang="de-DE" dirty="0" smtClean="0"/>
              <a:t>repräsentiert die “Nummer” einer Datei in einem Unix </a:t>
            </a:r>
            <a:r>
              <a:rPr lang="de-DE" dirty="0" smtClean="0"/>
              <a:t>Filesystem</a:t>
            </a:r>
          </a:p>
          <a:p>
            <a:pPr lvl="1"/>
            <a:r>
              <a:rPr lang="de-DE" dirty="0" smtClean="0"/>
              <a:t>Wert </a:t>
            </a:r>
            <a:r>
              <a:rPr lang="de-DE" dirty="0" smtClean="0"/>
              <a:t>des </a:t>
            </a:r>
            <a:r>
              <a:rPr lang="de-DE" dirty="0" err="1" smtClean="0"/>
              <a:t>Inodes</a:t>
            </a:r>
            <a:r>
              <a:rPr lang="de-DE" dirty="0" smtClean="0"/>
              <a:t> ist dabei innerhalb des Filesystems eindeutig</a:t>
            </a:r>
          </a:p>
          <a:p>
            <a:pPr lvl="1"/>
            <a:r>
              <a:rPr lang="de-DE" dirty="0" smtClean="0"/>
              <a:t>Problem entsteht, wenn man dieselbe Datei von unterschiedlichen Servern ausliefern will:</a:t>
            </a:r>
          </a:p>
          <a:p>
            <a:pPr lvl="2"/>
            <a:r>
              <a:rPr lang="de-DE" dirty="0" smtClean="0"/>
              <a:t>Wert des </a:t>
            </a:r>
            <a:r>
              <a:rPr lang="de-DE" dirty="0" err="1" smtClean="0"/>
              <a:t>ETags</a:t>
            </a:r>
            <a:r>
              <a:rPr lang="de-DE" dirty="0"/>
              <a:t> weicht abhängig </a:t>
            </a:r>
            <a:r>
              <a:rPr lang="de-DE" dirty="0" smtClean="0"/>
              <a:t>vom Server, der es ausgeliefert hat, ab – je mehr Server, desto kontraproduktiver wird dann der Einsatz des E-Tags</a:t>
            </a:r>
          </a:p>
          <a:p>
            <a:pPr lvl="2"/>
            <a:r>
              <a:rPr lang="de-DE" dirty="0" smtClean="0"/>
              <a:t>Abhilfe: </a:t>
            </a:r>
            <a:r>
              <a:rPr lang="de-DE" dirty="0" err="1" smtClean="0"/>
              <a:t>Inode</a:t>
            </a:r>
            <a:r>
              <a:rPr lang="de-DE" dirty="0" smtClean="0"/>
              <a:t> einfach nicht mit angeben oder E-Tags grundsätzlich deaktivieren:</a:t>
            </a:r>
            <a:br>
              <a:rPr lang="de-DE" dirty="0" smtClean="0"/>
            </a:br>
            <a:r>
              <a:rPr lang="de-DE" dirty="0" err="1" smtClean="0"/>
              <a:t>FileETag</a:t>
            </a:r>
            <a:r>
              <a:rPr lang="de-DE" dirty="0" smtClean="0"/>
              <a:t> None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400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7009085" cy="685800"/>
          </a:xfrm>
        </p:spPr>
        <p:txBody>
          <a:bodyPr>
            <a:normAutofit/>
          </a:bodyPr>
          <a:lstStyle/>
          <a:p>
            <a:pPr lvl="0"/>
            <a:r>
              <a:rPr lang="de-DE" sz="2400" dirty="0" smtClean="0"/>
              <a:t>Performance: </a:t>
            </a:r>
            <a:r>
              <a:rPr lang="de-DE" sz="2400" dirty="0" err="1" smtClean="0"/>
              <a:t>ExpireHeader</a:t>
            </a:r>
            <a:r>
              <a:rPr lang="de-DE" sz="2400" dirty="0" smtClean="0"/>
              <a:t> setzen (</a:t>
            </a:r>
            <a:r>
              <a:rPr lang="de-DE" sz="2400" dirty="0" err="1" smtClean="0"/>
              <a:t>mod_expires</a:t>
            </a:r>
            <a:r>
              <a:rPr lang="de-DE" sz="2400" dirty="0" smtClean="0"/>
              <a:t>)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 smtClean="0"/>
              <a:t>Wert gibt an, bis wann eine Ressource gültig </a:t>
            </a:r>
            <a:r>
              <a:rPr lang="de-DE" dirty="0" smtClean="0"/>
              <a:t>ist</a:t>
            </a:r>
            <a:endParaRPr lang="de-DE" dirty="0" smtClean="0"/>
          </a:p>
          <a:p>
            <a:r>
              <a:rPr lang="de-DE" dirty="0" smtClean="0"/>
              <a:t>ermöglicht Browsern und Proxys die Datei zu </a:t>
            </a:r>
            <a:r>
              <a:rPr lang="de-DE" dirty="0" err="1" smtClean="0"/>
              <a:t>cachen</a:t>
            </a:r>
            <a:endParaRPr lang="de-DE" dirty="0" smtClean="0"/>
          </a:p>
          <a:p>
            <a:pPr lvl="0"/>
            <a:r>
              <a:rPr lang="de-DE" dirty="0" err="1" smtClean="0"/>
              <a:t>Expired</a:t>
            </a:r>
            <a:r>
              <a:rPr lang="de-DE" dirty="0" smtClean="0"/>
              <a:t>-Header für “</a:t>
            </a:r>
            <a:r>
              <a:rPr lang="de-DE" dirty="0" err="1" smtClean="0"/>
              <a:t>modified</a:t>
            </a:r>
            <a:r>
              <a:rPr lang="de-DE" dirty="0" smtClean="0"/>
              <a:t>-Datum der Datei + 4 Wochen in der Zukunft” schicken, gültig für alle Dateien mit der Endung .</a:t>
            </a:r>
            <a:r>
              <a:rPr lang="de-DE" dirty="0" err="1" smtClean="0"/>
              <a:t>css</a:t>
            </a:r>
            <a:r>
              <a:rPr lang="de-DE" dirty="0" smtClean="0"/>
              <a:t> und .</a:t>
            </a:r>
            <a:r>
              <a:rPr lang="de-DE" dirty="0" err="1" smtClean="0"/>
              <a:t>js</a:t>
            </a:r>
            <a:endParaRPr lang="de-DE" dirty="0" smtClean="0"/>
          </a:p>
          <a:p>
            <a:pPr marL="338138" lvl="1" indent="0">
              <a:buNone/>
            </a:pPr>
            <a:r>
              <a:rPr lang="de-DE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filesmatch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“\.(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css|js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)$”&gt;</a:t>
            </a:r>
            <a:br>
              <a:rPr lang="de-DE" dirty="0" smtClean="0">
                <a:latin typeface="Courier New" pitchFamily="49" charset="0"/>
                <a:cs typeface="Courier New" pitchFamily="49" charset="0"/>
              </a:rPr>
            </a:b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ExpiresActive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on</a:t>
            </a:r>
            <a:br>
              <a:rPr lang="de-DE" dirty="0" smtClean="0">
                <a:latin typeface="Courier New" pitchFamily="49" charset="0"/>
                <a:cs typeface="Courier New" pitchFamily="49" charset="0"/>
              </a:rPr>
            </a:b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ExpiresDefault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“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modified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plus 4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weeks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”</a:t>
            </a:r>
            <a:br>
              <a:rPr lang="de-DE" dirty="0" smtClean="0">
                <a:latin typeface="Courier New" pitchFamily="49" charset="0"/>
                <a:cs typeface="Courier New" pitchFamily="49" charset="0"/>
              </a:rPr>
            </a:br>
            <a:r>
              <a:rPr lang="de-DE" dirty="0" smtClean="0">
                <a:latin typeface="Courier New" pitchFamily="49" charset="0"/>
                <a:cs typeface="Courier New" pitchFamily="49" charset="0"/>
              </a:rPr>
              <a:t>&lt;/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filesmatch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338138" lvl="1" indent="0">
              <a:buNone/>
            </a:pPr>
            <a:endParaRPr lang="de-DE" dirty="0" smtClean="0"/>
          </a:p>
          <a:p>
            <a:pPr lvl="0"/>
            <a:r>
              <a:rPr lang="de-DE" dirty="0" smtClean="0"/>
              <a:t>mögliche Zeitangaben </a:t>
            </a:r>
            <a:r>
              <a:rPr lang="de-DE" dirty="0" err="1" smtClean="0"/>
              <a:t>modified</a:t>
            </a:r>
            <a:r>
              <a:rPr lang="de-DE" dirty="0" smtClean="0"/>
              <a:t> oder </a:t>
            </a:r>
            <a:r>
              <a:rPr lang="de-DE" dirty="0" err="1" smtClean="0"/>
              <a:t>access</a:t>
            </a:r>
            <a:r>
              <a:rPr lang="de-DE" dirty="0" smtClean="0"/>
              <a:t> </a:t>
            </a:r>
            <a:r>
              <a:rPr lang="de-DE" dirty="0" smtClean="0"/>
              <a:t>– bezieht sich </a:t>
            </a:r>
            <a:r>
              <a:rPr lang="de-DE" dirty="0" smtClean="0"/>
              <a:t>jeweils auf eine </a:t>
            </a:r>
            <a:r>
              <a:rPr lang="de-DE" dirty="0" smtClean="0"/>
              <a:t>Datei </a:t>
            </a:r>
            <a:endParaRPr lang="de-DE" dirty="0" smtClean="0"/>
          </a:p>
          <a:p>
            <a:pPr lvl="0"/>
            <a:r>
              <a:rPr lang="de-DE" dirty="0" err="1" smtClean="0"/>
              <a:t>ExpiredHeader</a:t>
            </a:r>
            <a:r>
              <a:rPr lang="de-DE" dirty="0" smtClean="0"/>
              <a:t> kann auch auf MIME-Type Basis </a:t>
            </a:r>
            <a:r>
              <a:rPr lang="de-DE" dirty="0" smtClean="0"/>
              <a:t>geschickt werden</a:t>
            </a:r>
            <a:endParaRPr lang="de-DE" dirty="0" smtClean="0"/>
          </a:p>
          <a:p>
            <a:pPr marL="338138" lvl="1" indent="0">
              <a:buNone/>
            </a:pP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ExpiresActive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on</a:t>
            </a:r>
            <a:br>
              <a:rPr lang="de-DE" dirty="0" smtClean="0">
                <a:latin typeface="Courier New" pitchFamily="49" charset="0"/>
                <a:cs typeface="Courier New" pitchFamily="49" charset="0"/>
              </a:rPr>
            </a:b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ExpiresByType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text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css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“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access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plus 4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weeks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”</a:t>
            </a:r>
            <a:br>
              <a:rPr lang="de-DE" dirty="0" smtClean="0">
                <a:latin typeface="Courier New" pitchFamily="49" charset="0"/>
                <a:cs typeface="Courier New" pitchFamily="49" charset="0"/>
              </a:rPr>
            </a:b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ExpiresByType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application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/x-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javascript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“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modified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plus 4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weeks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”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17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smtClean="0"/>
              <a:t>Redirects (</a:t>
            </a:r>
            <a:r>
              <a:rPr lang="de-DE" dirty="0" err="1" smtClean="0"/>
              <a:t>mod_alias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 smtClean="0"/>
              <a:t>es gibt, </a:t>
            </a:r>
            <a:r>
              <a:rPr lang="de-DE" dirty="0" smtClean="0"/>
              <a:t>vermutlich </a:t>
            </a:r>
            <a:r>
              <a:rPr lang="de-DE" dirty="0" smtClean="0"/>
              <a:t>historisch </a:t>
            </a:r>
            <a:r>
              <a:rPr lang="de-DE" dirty="0" smtClean="0"/>
              <a:t>bedingt, gleich 4 sehr ähnliche Direktiven aus dem Modul </a:t>
            </a:r>
            <a:r>
              <a:rPr lang="de-DE" dirty="0" err="1" smtClean="0"/>
              <a:t>mod_alias</a:t>
            </a:r>
            <a:r>
              <a:rPr lang="de-DE" dirty="0" smtClean="0"/>
              <a:t>:</a:t>
            </a:r>
            <a:endParaRPr lang="de-DE" dirty="0" smtClean="0"/>
          </a:p>
          <a:p>
            <a:pPr marL="338138" lvl="1" indent="0">
              <a:buNone/>
            </a:pPr>
            <a:r>
              <a:rPr lang="de-DE" dirty="0" smtClean="0">
                <a:latin typeface="Courier New" pitchFamily="49" charset="0"/>
                <a:cs typeface="Courier New" pitchFamily="49" charset="0"/>
              </a:rPr>
              <a:t>Redirect [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status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] URL-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URL</a:t>
            </a:r>
          </a:p>
          <a:p>
            <a:pPr marL="338138" lvl="1" indent="0">
              <a:buNone/>
            </a:pP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RedirectPermanent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URL-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URL</a:t>
            </a:r>
          </a:p>
          <a:p>
            <a:pPr marL="338138" lvl="1" indent="0">
              <a:buNone/>
            </a:pP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RedirectTemp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URL-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URL</a:t>
            </a:r>
          </a:p>
          <a:p>
            <a:pPr marL="338138" lvl="1" indent="0">
              <a:buNone/>
            </a:pP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RedirectMatch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[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status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] </a:t>
            </a:r>
            <a:r>
              <a:rPr lang="de-DE" dirty="0" err="1" smtClean="0">
                <a:latin typeface="Courier New" pitchFamily="49" charset="0"/>
                <a:cs typeface="Courier New" pitchFamily="49" charset="0"/>
              </a:rPr>
              <a:t>regex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dirty="0" smtClean="0">
                <a:latin typeface="Courier New" pitchFamily="49" charset="0"/>
                <a:cs typeface="Courier New" pitchFamily="49" charset="0"/>
              </a:rPr>
              <a:t>URL</a:t>
            </a:r>
            <a:endParaRPr lang="de-DE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300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err="1" smtClean="0"/>
              <a:t>QueryString</a:t>
            </a:r>
            <a:r>
              <a:rPr lang="de-DE" dirty="0" smtClean="0"/>
              <a:t> </a:t>
            </a:r>
            <a:r>
              <a:rPr lang="de-DE" dirty="0" smtClean="0"/>
              <a:t>bei </a:t>
            </a:r>
            <a:r>
              <a:rPr lang="de-DE" dirty="0" err="1" smtClean="0"/>
              <a:t>RedirectMatch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r>
              <a:rPr lang="de-DE" sz="2400" dirty="0" smtClean="0"/>
              <a:t>Weitergabe </a:t>
            </a:r>
            <a:r>
              <a:rPr lang="de-DE" sz="2400" dirty="0" smtClean="0"/>
              <a:t>des </a:t>
            </a:r>
            <a:r>
              <a:rPr lang="de-DE" sz="2400" dirty="0" err="1" smtClean="0"/>
              <a:t>Querystrings</a:t>
            </a:r>
            <a:r>
              <a:rPr lang="de-DE" sz="2400" dirty="0" smtClean="0"/>
              <a:t> </a:t>
            </a:r>
            <a:r>
              <a:rPr lang="de-DE" sz="2400" dirty="0" smtClean="0"/>
              <a:t>lässt sich durch </a:t>
            </a:r>
            <a:r>
              <a:rPr lang="de-DE" sz="2400" dirty="0" smtClean="0"/>
              <a:t>Angabe eines Fragezeichens </a:t>
            </a:r>
            <a:r>
              <a:rPr lang="de-DE" sz="2400" dirty="0" smtClean="0"/>
              <a:t>unterdrücken:</a:t>
            </a:r>
            <a:endParaRPr lang="de-DE" sz="2400" dirty="0" smtClean="0"/>
          </a:p>
          <a:p>
            <a:pPr marL="338138" lvl="1" indent="0">
              <a:buNone/>
            </a:pPr>
            <a:r>
              <a:rPr lang="de-DE" sz="1600" dirty="0" err="1" smtClean="0">
                <a:latin typeface="Courier New" pitchFamily="49" charset="0"/>
                <a:cs typeface="Courier New" pitchFamily="49" charset="0"/>
              </a:rPr>
              <a:t>RedirectMatch</a:t>
            </a:r>
            <a:r>
              <a:rPr lang="de-DE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sz="1600" dirty="0" smtClean="0">
                <a:latin typeface="Courier New" pitchFamily="49" charset="0"/>
                <a:cs typeface="Courier New" pitchFamily="49" charset="0"/>
              </a:rPr>
              <a:t>.*oldscript.* http://www.new-domain.de</a:t>
            </a:r>
            <a:r>
              <a:rPr lang="de-DE" sz="1600" dirty="0" smtClean="0">
                <a:latin typeface="Courier New" pitchFamily="49" charset="0"/>
                <a:cs typeface="Courier New" pitchFamily="49" charset="0"/>
              </a:rPr>
              <a:t>/?</a:t>
            </a:r>
          </a:p>
          <a:p>
            <a:pPr marL="338138" lvl="1" indent="0">
              <a:buNone/>
            </a:pPr>
            <a:endParaRPr lang="de-DE" sz="1600" dirty="0" smtClean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de-DE" sz="2400" dirty="0" smtClean="0">
                <a:latin typeface="Courier New" pitchFamily="49" charset="0"/>
                <a:cs typeface="Courier New" pitchFamily="49" charset="0"/>
              </a:rPr>
              <a:t>www.old-domain.de/oldscript.php?foo=bar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leitet </a:t>
            </a:r>
            <a:r>
              <a:rPr lang="de-DE" sz="2400" dirty="0" smtClean="0"/>
              <a:t>dann weiter </a:t>
            </a:r>
            <a:r>
              <a:rPr lang="de-DE" sz="2400" dirty="0" smtClean="0"/>
              <a:t>auf</a:t>
            </a:r>
            <a:br>
              <a:rPr lang="de-DE" sz="2400" dirty="0" smtClean="0"/>
            </a:br>
            <a:r>
              <a:rPr lang="de-DE" sz="2400" dirty="0" smtClean="0">
                <a:latin typeface="Courier New" pitchFamily="49" charset="0"/>
                <a:cs typeface="Courier New" pitchFamily="49" charset="0"/>
              </a:rPr>
              <a:t>www.new-domain.de/?</a:t>
            </a:r>
            <a:endParaRPr lang="de-DE" sz="24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634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smtClean="0"/>
              <a:t>Fehler-Dokument festlegen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40000" lnSpcReduction="20000"/>
          </a:bodyPr>
          <a:lstStyle/>
          <a:p>
            <a:pPr marL="338138" lvl="1" indent="0">
              <a:buNone/>
            </a:pPr>
            <a:r>
              <a:rPr lang="de-DE" sz="2300" dirty="0" err="1" smtClean="0">
                <a:latin typeface="Courier New" pitchFamily="49" charset="0"/>
                <a:cs typeface="Courier New" pitchFamily="49" charset="0"/>
              </a:rPr>
              <a:t>ErrorDocument</a:t>
            </a:r>
            <a:r>
              <a:rPr lang="de-DE" sz="23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sz="2300" dirty="0" smtClean="0">
                <a:latin typeface="Courier New" pitchFamily="49" charset="0"/>
                <a:cs typeface="Courier New" pitchFamily="49" charset="0"/>
              </a:rPr>
              <a:t>404 /</a:t>
            </a:r>
            <a:r>
              <a:rPr lang="de-DE" sz="2300" dirty="0" smtClean="0">
                <a:latin typeface="Courier New" pitchFamily="49" charset="0"/>
                <a:cs typeface="Courier New" pitchFamily="49" charset="0"/>
              </a:rPr>
              <a:t>404.php</a:t>
            </a:r>
            <a:endParaRPr lang="de-DE" sz="2300" dirty="0" smtClean="0">
              <a:latin typeface="Courier New" pitchFamily="49" charset="0"/>
              <a:cs typeface="Courier New" pitchFamily="49" charset="0"/>
            </a:endParaRPr>
          </a:p>
          <a:p>
            <a:pPr lvl="0"/>
            <a:r>
              <a:rPr lang="de-DE" dirty="0" smtClean="0"/>
              <a:t>wenn </a:t>
            </a:r>
            <a:r>
              <a:rPr lang="de-DE" dirty="0" smtClean="0"/>
              <a:t>der Server eine Anfrage nicht bedienen kann und deswegen mit einem Statuscode “404 NOT FOUND” antworten will, wird </a:t>
            </a:r>
            <a:r>
              <a:rPr lang="de-DE" dirty="0" smtClean="0"/>
              <a:t>die </a:t>
            </a:r>
            <a:r>
              <a:rPr lang="de-DE" dirty="0" smtClean="0"/>
              <a:t>Kontrolle an das Skript </a:t>
            </a:r>
            <a:r>
              <a:rPr lang="de-DE" dirty="0" smtClean="0"/>
              <a:t>404.php </a:t>
            </a:r>
            <a:r>
              <a:rPr lang="de-DE" dirty="0" err="1" smtClean="0"/>
              <a:t>deligiert</a:t>
            </a:r>
            <a:r>
              <a:rPr lang="de-DE" dirty="0" smtClean="0"/>
              <a:t>.</a:t>
            </a:r>
          </a:p>
          <a:p>
            <a:pPr lvl="0"/>
            <a:r>
              <a:rPr lang="de-DE" dirty="0" smtClean="0"/>
              <a:t>Die </a:t>
            </a:r>
            <a:r>
              <a:rPr lang="de-DE" dirty="0" smtClean="0"/>
              <a:t>Ausgabe des </a:t>
            </a:r>
            <a:r>
              <a:rPr lang="de-DE" dirty="0" err="1" smtClean="0"/>
              <a:t>ResponseHeaders</a:t>
            </a:r>
            <a:r>
              <a:rPr lang="de-DE" dirty="0" smtClean="0"/>
              <a:t> und damit auch des </a:t>
            </a:r>
            <a:r>
              <a:rPr lang="de-DE" dirty="0" err="1" smtClean="0"/>
              <a:t>StatusCodes</a:t>
            </a:r>
            <a:r>
              <a:rPr lang="de-DE" dirty="0" smtClean="0"/>
              <a:t> wird dabei dem Programm überlassen. </a:t>
            </a:r>
            <a:endParaRPr lang="de-DE" dirty="0" smtClean="0"/>
          </a:p>
          <a:p>
            <a:pPr lvl="0"/>
            <a:r>
              <a:rPr lang="de-DE" dirty="0" smtClean="0"/>
              <a:t>im </a:t>
            </a:r>
            <a:r>
              <a:rPr lang="de-DE" dirty="0" smtClean="0"/>
              <a:t>Script </a:t>
            </a:r>
            <a:r>
              <a:rPr lang="de-DE" dirty="0" smtClean="0"/>
              <a:t>ist es dann </a:t>
            </a:r>
            <a:r>
              <a:rPr lang="de-DE" dirty="0" smtClean="0"/>
              <a:t>leicht </a:t>
            </a:r>
            <a:r>
              <a:rPr lang="de-DE" dirty="0" smtClean="0"/>
              <a:t>möglich, den Request mit einem anderen Statuscode weiterzuleiten. z.B. 301</a:t>
            </a:r>
            <a:r>
              <a:rPr lang="de-DE" dirty="0" smtClean="0"/>
              <a:t>.</a:t>
            </a:r>
          </a:p>
          <a:p>
            <a:pPr lvl="0"/>
            <a:endParaRPr lang="de-DE" dirty="0" smtClean="0"/>
          </a:p>
          <a:p>
            <a:pPr marL="338138" lvl="1" indent="0">
              <a:buNone/>
            </a:pP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&lt;?</a:t>
            </a:r>
            <a:r>
              <a:rPr lang="de-DE" sz="2200" dirty="0" err="1" smtClean="0">
                <a:latin typeface="Courier New" pitchFamily="49" charset="0"/>
                <a:cs typeface="Courier New" pitchFamily="49" charset="0"/>
              </a:rPr>
              <a:t>php</a:t>
            </a:r>
            <a:endParaRPr lang="de-DE" sz="2200" dirty="0" smtClean="0">
              <a:latin typeface="Courier New" pitchFamily="49" charset="0"/>
              <a:cs typeface="Courier New" pitchFamily="49" charset="0"/>
            </a:endParaRPr>
          </a:p>
          <a:p>
            <a:pPr marL="338138" lvl="1" indent="0">
              <a:buNone/>
            </a:pP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Request analysieren und </a:t>
            </a:r>
            <a:r>
              <a:rPr lang="de-DE" sz="2200" dirty="0" err="1" smtClean="0">
                <a:latin typeface="Courier New" pitchFamily="49" charset="0"/>
                <a:cs typeface="Courier New" pitchFamily="49" charset="0"/>
              </a:rPr>
              <a:t>redirect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-Ziel ermitteln</a:t>
            </a:r>
          </a:p>
          <a:p>
            <a:pPr marL="338138" lvl="1" indent="0">
              <a:buNone/>
            </a:pP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 marL="338138" lvl="1" indent="0">
              <a:buNone/>
            </a:pPr>
            <a:r>
              <a:rPr lang="de-DE" sz="2200" dirty="0" err="1" smtClean="0">
                <a:latin typeface="Courier New" pitchFamily="49" charset="0"/>
                <a:cs typeface="Courier New" pitchFamily="49" charset="0"/>
              </a:rPr>
              <a:t>if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($</a:t>
            </a:r>
            <a:r>
              <a:rPr lang="de-DE" sz="2200" dirty="0" err="1" smtClean="0">
                <a:latin typeface="Courier New" pitchFamily="49" charset="0"/>
                <a:cs typeface="Courier New" pitchFamily="49" charset="0"/>
              </a:rPr>
              <a:t>redirect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687388" lvl="2" indent="0">
              <a:buNone/>
            </a:pPr>
            <a:r>
              <a:rPr lang="de-DE" sz="2200" dirty="0" err="1">
                <a:latin typeface="Courier New" pitchFamily="49" charset="0"/>
                <a:cs typeface="Courier New" pitchFamily="49" charset="0"/>
              </a:rPr>
              <a:t>header</a:t>
            </a:r>
            <a:r>
              <a:rPr lang="de-DE" sz="2200" dirty="0">
                <a:latin typeface="Courier New" pitchFamily="49" charset="0"/>
                <a:cs typeface="Courier New" pitchFamily="49" charset="0"/>
              </a:rPr>
              <a:t> (“HTTP/1.1 301 </a:t>
            </a:r>
            <a:r>
              <a:rPr lang="de-DE" sz="2200" dirty="0" err="1">
                <a:latin typeface="Courier New" pitchFamily="49" charset="0"/>
                <a:cs typeface="Courier New" pitchFamily="49" charset="0"/>
              </a:rPr>
              <a:t>Moved</a:t>
            </a:r>
            <a:r>
              <a:rPr lang="de-DE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sz="2200" dirty="0" err="1">
                <a:latin typeface="Courier New" pitchFamily="49" charset="0"/>
                <a:cs typeface="Courier New" pitchFamily="49" charset="0"/>
              </a:rPr>
              <a:t>Permanently</a:t>
            </a:r>
            <a:r>
              <a:rPr lang="de-DE" sz="2200" dirty="0">
                <a:latin typeface="Courier New" pitchFamily="49" charset="0"/>
                <a:cs typeface="Courier New" pitchFamily="49" charset="0"/>
              </a:rPr>
              <a:t>”);</a:t>
            </a:r>
          </a:p>
          <a:p>
            <a:pPr marL="687388" lvl="2" indent="0">
              <a:buNone/>
            </a:pPr>
            <a:r>
              <a:rPr lang="de-DE" sz="2200" dirty="0" err="1">
                <a:latin typeface="Courier New" pitchFamily="49" charset="0"/>
                <a:cs typeface="Courier New" pitchFamily="49" charset="0"/>
              </a:rPr>
              <a:t>header</a:t>
            </a:r>
            <a:r>
              <a:rPr lang="de-DE" sz="2200" dirty="0">
                <a:latin typeface="Courier New" pitchFamily="49" charset="0"/>
                <a:cs typeface="Courier New" pitchFamily="49" charset="0"/>
              </a:rPr>
              <a:t>(“Location: $</a:t>
            </a:r>
            <a:r>
              <a:rPr lang="de-DE" sz="2200" dirty="0" err="1">
                <a:latin typeface="Courier New" pitchFamily="49" charset="0"/>
                <a:cs typeface="Courier New" pitchFamily="49" charset="0"/>
              </a:rPr>
              <a:t>location</a:t>
            </a:r>
            <a:r>
              <a:rPr lang="de-DE" sz="2200" dirty="0">
                <a:latin typeface="Courier New" pitchFamily="49" charset="0"/>
                <a:cs typeface="Courier New" pitchFamily="49" charset="0"/>
              </a:rPr>
              <a:t>”);</a:t>
            </a:r>
          </a:p>
          <a:p>
            <a:pPr marL="687388" lvl="2" indent="0">
              <a:buNone/>
            </a:pPr>
            <a:r>
              <a:rPr lang="de-DE" sz="2200" dirty="0">
                <a:latin typeface="Courier New" pitchFamily="49" charset="0"/>
                <a:cs typeface="Courier New" pitchFamily="49" charset="0"/>
              </a:rPr>
              <a:t>// …</a:t>
            </a:r>
          </a:p>
          <a:p>
            <a:pPr marL="338138" lvl="1" indent="0">
              <a:buNone/>
            </a:pP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de-DE" sz="2200" dirty="0" smtClean="0">
              <a:latin typeface="Courier New" pitchFamily="49" charset="0"/>
              <a:cs typeface="Courier New" pitchFamily="49" charset="0"/>
            </a:endParaRPr>
          </a:p>
          <a:p>
            <a:pPr marL="338138" lvl="1" indent="0">
              <a:buNone/>
            </a:pPr>
            <a:r>
              <a:rPr lang="de-DE" sz="2200" dirty="0" err="1" smtClean="0">
                <a:latin typeface="Courier New" pitchFamily="49" charset="0"/>
                <a:cs typeface="Courier New" pitchFamily="49" charset="0"/>
              </a:rPr>
              <a:t>header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(“HTTP/1.1 404 Not </a:t>
            </a:r>
            <a:r>
              <a:rPr lang="de-DE" sz="2200" dirty="0" err="1" smtClean="0">
                <a:latin typeface="Courier New" pitchFamily="49" charset="0"/>
                <a:cs typeface="Courier New" pitchFamily="49" charset="0"/>
              </a:rPr>
              <a:t>Found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”);</a:t>
            </a:r>
          </a:p>
          <a:p>
            <a:pPr marL="338138" lvl="1" indent="0">
              <a:buNone/>
            </a:pP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Content der 404-Seite ausgeben:</a:t>
            </a:r>
          </a:p>
          <a:p>
            <a:pPr marL="338138" lvl="1" indent="0">
              <a:buNone/>
            </a:pP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pPr marL="338138" lvl="1" indent="0">
              <a:buNone/>
            </a:pPr>
            <a:r>
              <a:rPr lang="de-DE" sz="2200" dirty="0" smtClean="0">
                <a:latin typeface="Courier New" pitchFamily="49" charset="0"/>
                <a:cs typeface="Courier New" pitchFamily="49" charset="0"/>
              </a:rPr>
              <a:t>?&gt;</a:t>
            </a:r>
            <a:endParaRPr lang="de-DE" sz="2200" dirty="0" smtClean="0">
              <a:latin typeface="Courier New" pitchFamily="49" charset="0"/>
              <a:cs typeface="Courier New" pitchFamily="49" charset="0"/>
            </a:endParaRP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SEO und htaccess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653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Quelle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7102452" cy="1125140"/>
          </a:xfrm>
        </p:spPr>
        <p:txBody>
          <a:bodyPr/>
          <a:lstStyle/>
          <a:p>
            <a:r>
              <a:rPr lang="de-DE" sz="1600" dirty="0" smtClean="0">
                <a:hlinkClick r:id="rId2"/>
              </a:rPr>
              <a:t>http://www.seo-book.de/technik/die-htaccess-datei-alles-was-man-als-seo-wissen-muss</a:t>
            </a:r>
            <a:r>
              <a:rPr lang="de-DE" sz="1600" dirty="0" smtClean="0"/>
              <a:t> </a:t>
            </a:r>
            <a:endParaRPr lang="de-DE" sz="16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18.04.2012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33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_Präsentation_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Vorlage_Präsentation_16-9</Template>
  <TotalTime>0</TotalTime>
  <Words>645</Words>
  <Application>Microsoft Office PowerPoint</Application>
  <PresentationFormat>Bildschirmpräsentation (16:9)</PresentationFormat>
  <Paragraphs>140</Paragraphs>
  <Slides>17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Vorlage_Präsentation_16-9</vt:lpstr>
      <vt:lpstr>SEO und .htaccess</vt:lpstr>
      <vt:lpstr>PowerPoint-Präsentation</vt:lpstr>
      <vt:lpstr>Irrglaube</vt:lpstr>
      <vt:lpstr>Realität</vt:lpstr>
      <vt:lpstr>Praxistipps</vt:lpstr>
      <vt:lpstr>robots.txt</vt:lpstr>
      <vt:lpstr>Richtigen Host erzwingen</vt:lpstr>
      <vt:lpstr>UserAgent aussperren</vt:lpstr>
      <vt:lpstr>Dateikontrolle: FilesMatch (mod_core)</vt:lpstr>
      <vt:lpstr>Performance: Entity Tags setzen (mod_core) 1</vt:lpstr>
      <vt:lpstr>Performance: Entity Tags setzen (mod_core) 2</vt:lpstr>
      <vt:lpstr>Performance: Entity Tags setzen (mod_core) 3</vt:lpstr>
      <vt:lpstr>Performance: ExpireHeader setzen (mod_expires)</vt:lpstr>
      <vt:lpstr>Redirects (mod_alias)</vt:lpstr>
      <vt:lpstr>QueryString bei RedirectMatch</vt:lpstr>
      <vt:lpstr>Fehler-Dokument festlegen</vt:lpstr>
      <vt:lpstr>Quelle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 und .htaccess</dc:title>
  <dc:creator>Henning Klingbeil</dc:creator>
  <cp:lastModifiedBy>Henning Klingbeil</cp:lastModifiedBy>
  <cp:revision>13</cp:revision>
  <dcterms:created xsi:type="dcterms:W3CDTF">2012-04-17T15:25:19Z</dcterms:created>
  <dcterms:modified xsi:type="dcterms:W3CDTF">2012-04-18T16:04:42Z</dcterms:modified>
</cp:coreProperties>
</file>