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276" r:id="rId3"/>
    <p:sldId id="266" r:id="rId4"/>
    <p:sldId id="267" r:id="rId5"/>
    <p:sldId id="270" r:id="rId6"/>
    <p:sldId id="269" r:id="rId7"/>
    <p:sldId id="271" r:id="rId8"/>
    <p:sldId id="272" r:id="rId9"/>
    <p:sldId id="273" r:id="rId10"/>
    <p:sldId id="274" r:id="rId11"/>
    <p:sldId id="277" r:id="rId12"/>
    <p:sldId id="268" r:id="rId13"/>
    <p:sldId id="275" r:id="rId14"/>
    <p:sldId id="260" r:id="rId15"/>
    <p:sldId id="264" r:id="rId16"/>
    <p:sldId id="265" r:id="rId17"/>
    <p:sldId id="261" r:id="rId18"/>
    <p:sldId id="262" r:id="rId19"/>
    <p:sldId id="263" r:id="rId20"/>
  </p:sldIdLst>
  <p:sldSz cx="9144000" cy="5143500" type="screen16x9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39"/>
    <a:srgbClr val="4C5A52"/>
    <a:srgbClr val="FFFF6D"/>
    <a:srgbClr val="FFFF60"/>
    <a:srgbClr val="212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51" autoAdjust="0"/>
    <p:restoredTop sz="86475" autoAdjust="0"/>
  </p:normalViewPr>
  <p:slideViewPr>
    <p:cSldViewPr>
      <p:cViewPr varScale="1">
        <p:scale>
          <a:sx n="93" d="100"/>
          <a:sy n="93" d="100"/>
        </p:scale>
        <p:origin x="-96" y="-30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9058F54-9E11-4A60-BF1A-18D6CF1CD5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19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http://www.geld-online-blog.de/tipps-infos/seo/offpage-optimierung-kompakt-6-wichtige-tipps-fuer-ihren-erfolgreichen-backlinkaufbau-im-internet/ </a:t>
            </a:r>
          </a:p>
          <a:p>
            <a:r>
              <a:rPr lang="de-DE" dirty="0" smtClean="0"/>
              <a:t>http://www.seo-sem-tipps.de/offpage-optimierung.html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058F54-9E11-4A60-BF1A-18D6CF1CD5EB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509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maximal 3 Backlinks pro Tag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058F54-9E11-4A60-BF1A-18D6CF1CD5EB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0674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3964826"/>
            <a:ext cx="9144000" cy="8768824"/>
          </a:xfrm>
          <a:prstGeom prst="rect">
            <a:avLst/>
          </a:prstGeom>
          <a:gradFill flip="none" rotWithShape="1">
            <a:gsLst>
              <a:gs pos="14000">
                <a:srgbClr val="FFFF6D"/>
              </a:gs>
              <a:gs pos="74000">
                <a:srgbClr val="FFFF6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77356" y="696504"/>
            <a:ext cx="7561263" cy="1210865"/>
          </a:xfrm>
        </p:spPr>
        <p:txBody>
          <a:bodyPr/>
          <a:lstStyle>
            <a:lvl1pPr marL="447675" indent="-447675">
              <a:lnSpc>
                <a:spcPct val="90000"/>
              </a:lnSpc>
              <a:buClr>
                <a:schemeClr val="bg1"/>
              </a:buClr>
              <a:buFont typeface="Wingdings 2" pitchFamily="18" charset="2"/>
              <a:buChar char="¡"/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89057" y="2016007"/>
            <a:ext cx="7283473" cy="1500198"/>
          </a:xfrm>
          <a:prstGeom prst="rect">
            <a:avLst/>
          </a:prstGeom>
        </p:spPr>
        <p:txBody>
          <a:bodyPr/>
          <a:lstStyle>
            <a:lvl1pPr marL="0" indent="0">
              <a:buFont typeface="Wingdings" charset="2"/>
              <a:buNone/>
              <a:defRPr sz="2800"/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24284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86750" y="4797029"/>
            <a:ext cx="425450" cy="32265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defRPr/>
            </a:pPr>
            <a:r>
              <a:rPr lang="de-DE" sz="2400" dirty="0">
                <a:solidFill>
                  <a:srgbClr val="DDDD39"/>
                </a:solidFill>
                <a:sym typeface="Wingdings"/>
              </a:rPr>
              <a:t>»</a:t>
            </a:r>
            <a:endParaRPr lang="de-DE" sz="2400" dirty="0">
              <a:solidFill>
                <a:srgbClr val="DDDD39"/>
              </a:solidFill>
            </a:endParaRPr>
          </a:p>
        </p:txBody>
      </p:sp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3" name="Inhaltsplatzhalter 32"/>
          <p:cNvSpPr>
            <a:spLocks noGrp="1"/>
          </p:cNvSpPr>
          <p:nvPr>
            <p:ph sz="quarter" idx="16"/>
          </p:nvPr>
        </p:nvSpPr>
        <p:spPr>
          <a:xfrm>
            <a:off x="752844" y="1165473"/>
            <a:ext cx="7959356" cy="3336280"/>
          </a:xfrm>
          <a:prstGeom prst="rect">
            <a:avLst/>
          </a:prstGeom>
        </p:spPr>
        <p:txBody>
          <a:bodyPr tIns="0" bIns="0">
            <a:normAutofit/>
          </a:bodyPr>
          <a:lstStyle>
            <a:lvl1pPr>
              <a:buSzPct val="90000"/>
              <a:buFont typeface="Wingdings 2" pitchFamily="18" charset="2"/>
              <a:buChar char=""/>
              <a:defRPr sz="2600" baseline="0"/>
            </a:lvl1pPr>
            <a:lvl2pPr marL="681038" indent="-223838">
              <a:defRPr baseline="0"/>
            </a:lvl2pPr>
            <a:lvl3pPr marL="1030288" indent="-188913">
              <a:defRPr sz="1600"/>
            </a:lvl3pPr>
            <a:lvl4pPr marL="1344613" indent="-171450">
              <a:buClr>
                <a:srgbClr val="DDDD39"/>
              </a:buClr>
              <a:buSzPct val="120000"/>
              <a:defRPr sz="1400"/>
            </a:lvl4pPr>
            <a:lvl5pPr marL="1666875" indent="-158750">
              <a:buClr>
                <a:srgbClr val="DDDD39"/>
              </a:buClr>
              <a:buSzPct val="120000"/>
              <a:buFont typeface="Courier New" pitchFamily="49" charset="0"/>
              <a:buChar char="o"/>
              <a:defRPr sz="12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D829-820A-4536-B592-67D33CF20153}" type="datetime1">
              <a:rPr lang="de-DE" smtClean="0"/>
              <a:t>04.07.2011</a:t>
            </a:fld>
            <a:endParaRPr lang="de-DE" dirty="0"/>
          </a:p>
        </p:txBody>
      </p:sp>
      <p:sp>
        <p:nvSpPr>
          <p:cNvPr id="6" name="Foliennummernplatzhalt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E92494-5FF0-4C96-A3C6-4222296B51B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Venjakob Maschinenbau GmbH &amp; Co. KG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295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741" y="3305177"/>
            <a:ext cx="6704360" cy="1021557"/>
          </a:xfrm>
        </p:spPr>
        <p:txBody>
          <a:bodyPr anchor="t"/>
          <a:lstStyle>
            <a:lvl1pPr algn="l">
              <a:defRPr sz="44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1916" y="2180035"/>
            <a:ext cx="6749184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DDDD39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6532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280987"/>
            <a:ext cx="64833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Venjakob Maschinenbau GmbH &amp; Co. KG 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2200" y="4824412"/>
            <a:ext cx="431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182E9FD-DD86-4682-8EF3-0AC1E04AB12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531100" y="4824412"/>
            <a:ext cx="1181100" cy="319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mtClean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2542CA7-AB8B-42C6-9F25-9AAB4F1D049A}" type="datetime1">
              <a:rPr lang="de-DE" smtClean="0"/>
              <a:t>04.07.2011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80000"/>
        <a:buFont typeface="Wingdings" pitchFamily="1" charset="2"/>
        <a:buChar char="n"/>
        <a:defRPr sz="2400">
          <a:solidFill>
            <a:srgbClr val="4C5A5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00000"/>
        <a:buFont typeface="Wingdings" pitchFamily="1" charset="2"/>
        <a:buChar char="§"/>
        <a:defRPr sz="2000">
          <a:solidFill>
            <a:srgbClr val="4C5A52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20000"/>
        <a:buFont typeface="Futura itao" pitchFamily="1" charset="0"/>
        <a:buChar char="»"/>
        <a:defRPr sz="2000">
          <a:solidFill>
            <a:srgbClr val="4C5A52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rgbClr val="4C5A52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2000">
          <a:solidFill>
            <a:srgbClr val="4C5A5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moz.org/search/search?q=venjakob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://www.google.com/support/webmasters/bin/answer.py?answer=114019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 smtClean="0"/>
              <a:t>Offpage</a:t>
            </a:r>
            <a:r>
              <a:rPr lang="de-DE" dirty="0" smtClean="0"/>
              <a:t> Optimierung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Venjakob Maschinenbau GmbH &amp; Co. KG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697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400" b="0" i="0" cap="none" baseline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Grundlagen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dirty="0" err="1" smtClean="0"/>
              <a:t>Offpage</a:t>
            </a:r>
            <a:r>
              <a:rPr lang="de-DE" baseline="0" dirty="0" smtClean="0"/>
              <a:t> Optimierung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04.07.2011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937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 smtClean="0"/>
              <a:t>Grundlagen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de-DE" dirty="0" err="1" smtClean="0"/>
              <a:t>Offpageoptimierung</a:t>
            </a:r>
            <a:r>
              <a:rPr lang="de-DE" baseline="0" dirty="0" smtClean="0"/>
              <a:t> = </a:t>
            </a:r>
            <a:r>
              <a:rPr lang="de-DE" dirty="0" smtClean="0"/>
              <a:t>strategischer Linkaufbau</a:t>
            </a:r>
          </a:p>
          <a:p>
            <a:endParaRPr lang="de-DE" dirty="0" smtClean="0"/>
          </a:p>
          <a:p>
            <a:r>
              <a:rPr lang="de-DE" dirty="0" smtClean="0"/>
              <a:t>Links sind Empfehlungen </a:t>
            </a:r>
          </a:p>
          <a:p>
            <a:pPr lvl="1"/>
            <a:r>
              <a:rPr lang="de-DE" dirty="0" smtClean="0"/>
              <a:t>wichtiges Kriterium zur Anordnung der Suchergebnisse</a:t>
            </a:r>
          </a:p>
          <a:p>
            <a:endParaRPr lang="de-DE" dirty="0" smtClean="0"/>
          </a:p>
          <a:p>
            <a:r>
              <a:rPr lang="de-DE" dirty="0" smtClean="0"/>
              <a:t>Grundregel: über je</a:t>
            </a:r>
            <a:r>
              <a:rPr lang="de-DE" baseline="0" dirty="0" smtClean="0"/>
              <a:t> mehr </a:t>
            </a:r>
            <a:r>
              <a:rPr lang="de-DE" dirty="0" err="1" smtClean="0"/>
              <a:t>mehr</a:t>
            </a:r>
            <a:r>
              <a:rPr lang="de-DE" dirty="0" smtClean="0"/>
              <a:t> qualitativ hochwertige Links eine Webseite verfügt, desto besser wird diese bei den großen Suchdiensten gefunden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04.07.2011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0966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Grundlagen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natürliches Linkwachstum</a:t>
            </a:r>
          </a:p>
          <a:p>
            <a:pPr lvl="1"/>
            <a:r>
              <a:rPr lang="de-DE" dirty="0" smtClean="0"/>
              <a:t>nichts </a:t>
            </a:r>
            <a:r>
              <a:rPr lang="de-DE" dirty="0"/>
              <a:t>ist unnatürlicher als ein zu schnell durchgeführter </a:t>
            </a:r>
            <a:r>
              <a:rPr lang="de-DE" dirty="0" smtClean="0"/>
              <a:t>Linkaufbau</a:t>
            </a:r>
          </a:p>
          <a:p>
            <a:pPr lvl="1"/>
            <a:r>
              <a:rPr lang="de-DE" dirty="0" smtClean="0"/>
              <a:t>nur sinnvolle</a:t>
            </a:r>
            <a:r>
              <a:rPr lang="de-DE" baseline="0" dirty="0" smtClean="0"/>
              <a:t> Backlinks kaufen</a:t>
            </a:r>
            <a:endParaRPr lang="de-DE" dirty="0" smtClean="0"/>
          </a:p>
          <a:p>
            <a:r>
              <a:rPr lang="de-DE" dirty="0" smtClean="0"/>
              <a:t>Linktexte</a:t>
            </a:r>
          </a:p>
          <a:p>
            <a:pPr lvl="1"/>
            <a:r>
              <a:rPr lang="de-DE" dirty="0" smtClean="0"/>
              <a:t>ausschließlich Begriffe verwenden, mit denen </a:t>
            </a:r>
            <a:r>
              <a:rPr lang="de-DE" baseline="0" dirty="0" smtClean="0"/>
              <a:t>die Webseite </a:t>
            </a:r>
            <a:r>
              <a:rPr lang="de-DE" dirty="0" smtClean="0"/>
              <a:t>auch gefunden werden soll</a:t>
            </a:r>
          </a:p>
          <a:p>
            <a:pPr lvl="0"/>
            <a:r>
              <a:rPr lang="de-DE" baseline="0" dirty="0" smtClean="0"/>
              <a:t>Links auf Unterseiten setzen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04.07.2011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771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400" b="0" i="0" cap="none" baseline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Methoden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dirty="0" err="1" smtClean="0"/>
              <a:t>Offpage</a:t>
            </a:r>
            <a:r>
              <a:rPr lang="de-DE" baseline="0" dirty="0" smtClean="0"/>
              <a:t> Optimierung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04.07.2011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128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Offpage</a:t>
            </a:r>
            <a:r>
              <a:rPr lang="de-DE" dirty="0" smtClean="0"/>
              <a:t> Optimierung: Linktausch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lvl="0"/>
            <a:r>
              <a:rPr lang="de-DE" dirty="0" smtClean="0"/>
              <a:t>themenverwandte Seiten suchen + Betreiber anschreiben</a:t>
            </a:r>
          </a:p>
          <a:p>
            <a:pPr lvl="0"/>
            <a:r>
              <a:rPr lang="de-DE" dirty="0" smtClean="0"/>
              <a:t>Vorteil für beide Seiten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04.07.2011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075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Offpage</a:t>
            </a:r>
            <a:r>
              <a:rPr lang="de-DE" baseline="0" dirty="0" smtClean="0"/>
              <a:t> Optimierung: Inhalte für Links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für eine fremde Seite einen themenbezogenen Text schreiben</a:t>
            </a:r>
          </a:p>
          <a:p>
            <a:pPr lvl="1"/>
            <a:r>
              <a:rPr lang="de-DE" sz="20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keine oder geringe Vergütung</a:t>
            </a:r>
          </a:p>
          <a:p>
            <a:pPr lvl="1"/>
            <a:r>
              <a:rPr lang="de-DE" sz="20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dafür Platzierung von 1-2 Links</a:t>
            </a:r>
          </a:p>
          <a:p>
            <a:pPr lvl="1"/>
            <a:r>
              <a:rPr lang="de-DE" dirty="0"/>
              <a:t>nach vorheriger </a:t>
            </a:r>
            <a:r>
              <a:rPr lang="de-DE" dirty="0" smtClean="0"/>
              <a:t>Absprache</a:t>
            </a:r>
          </a:p>
          <a:p>
            <a:pPr lvl="1"/>
            <a:r>
              <a:rPr lang="de-DE" sz="20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Inhalte in Content-Bereichen werden höher gewichtet als Kommentare</a:t>
            </a:r>
          </a:p>
          <a:p>
            <a:endParaRPr lang="de-DE" sz="2600" baseline="0" dirty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Vorteile</a:t>
            </a:r>
          </a:p>
          <a:p>
            <a:pPr lvl="1"/>
            <a:r>
              <a:rPr lang="de-DE" sz="2000" baseline="0" dirty="0" smtClean="0">
                <a:solidFill>
                  <a:srgbClr val="4C5A52"/>
                </a:solidFill>
                <a:effectLst/>
                <a:latin typeface="+mn-lt"/>
              </a:rPr>
              <a:t>frischer Content für den </a:t>
            </a:r>
            <a:r>
              <a:rPr lang="de-DE" dirty="0" smtClean="0"/>
              <a:t>Webseitenbetreiber</a:t>
            </a:r>
          </a:p>
          <a:p>
            <a:pPr lvl="1"/>
            <a:r>
              <a:rPr lang="de-DE" sz="2000" baseline="0" dirty="0" smtClean="0">
                <a:solidFill>
                  <a:srgbClr val="4C5A52"/>
                </a:solidFill>
                <a:effectLst/>
                <a:latin typeface="+mn-lt"/>
              </a:rPr>
              <a:t>Backlinks für den </a:t>
            </a:r>
            <a:r>
              <a:rPr lang="de-DE" dirty="0" smtClean="0"/>
              <a:t>Texter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04.07.2011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6068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OO-Methoden:</a:t>
            </a:r>
            <a:r>
              <a:rPr lang="de-DE" dirty="0"/>
              <a:t> </a:t>
            </a:r>
            <a:r>
              <a:rPr lang="de-DE" sz="3000" b="1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Artikelverzeichnisse</a:t>
            </a:r>
            <a:endParaRPr lang="de-DE" b="1" dirty="0" smtClean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auch bekannt als</a:t>
            </a:r>
            <a:r>
              <a:rPr lang="de-DE" baseline="0" dirty="0" smtClean="0"/>
              <a:t> </a:t>
            </a:r>
            <a:r>
              <a:rPr lang="de-DE" dirty="0" smtClean="0"/>
              <a:t>Webverzeichnis, Backlinksverzeichnis oder Internetverzeichnis</a:t>
            </a:r>
          </a:p>
          <a:p>
            <a:r>
              <a:rPr lang="de-DE" dirty="0" smtClean="0"/>
              <a:t>Einfluss auf das Ranking hängt von der Bekanntheit des Verzeichnisses ab</a:t>
            </a:r>
          </a:p>
          <a:p>
            <a:endParaRPr lang="de-DE" dirty="0" smtClean="0"/>
          </a:p>
          <a:p>
            <a:r>
              <a:rPr lang="de-DE" dirty="0" smtClean="0"/>
              <a:t>Beispiel: </a:t>
            </a:r>
            <a:r>
              <a:rPr lang="de-DE" dirty="0" smtClean="0">
                <a:hlinkClick r:id="rId2"/>
              </a:rPr>
              <a:t>http://www.dmoz.org/search/search?q=venjakob</a:t>
            </a:r>
            <a:r>
              <a:rPr lang="de-DE" dirty="0" smtClean="0"/>
              <a:t> 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04.07.2011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6898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OO-Methoden: </a:t>
            </a:r>
            <a:r>
              <a:rPr lang="de-DE" sz="3000" b="1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Kommentare auf Blogs</a:t>
            </a:r>
            <a:endParaRPr lang="de-DE" b="1" dirty="0" smtClean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schnell + kostengünstig</a:t>
            </a:r>
          </a:p>
          <a:p>
            <a:r>
              <a:rPr lang="de-DE" dirty="0" smtClean="0"/>
              <a:t>zahlreiche</a:t>
            </a:r>
            <a:r>
              <a:rPr lang="de-DE" baseline="0" dirty="0" smtClean="0"/>
              <a:t> Blogs zu jedem Thema</a:t>
            </a:r>
          </a:p>
          <a:p>
            <a:pPr lvl="1"/>
            <a:r>
              <a:rPr lang="de-DE" baseline="0" dirty="0" smtClean="0"/>
              <a:t>Kommentarfunktion nutzen</a:t>
            </a:r>
          </a:p>
          <a:p>
            <a:pPr lvl="1"/>
            <a:r>
              <a:rPr lang="de-DE" baseline="0" dirty="0" smtClean="0"/>
              <a:t>Link in vorgesehenes Feld oder in Kommentar </a:t>
            </a:r>
            <a:r>
              <a:rPr lang="de-DE" strike="sngStrike" baseline="0" dirty="0" smtClean="0"/>
              <a:t>verstecken</a:t>
            </a:r>
            <a:r>
              <a:rPr lang="de-DE" baseline="0" dirty="0" smtClean="0"/>
              <a:t> unterbringen</a:t>
            </a:r>
          </a:p>
          <a:p>
            <a:pPr lvl="1"/>
            <a:endParaRPr lang="de-DE" baseline="0" dirty="0" smtClean="0"/>
          </a:p>
          <a:p>
            <a:pPr lvl="0"/>
            <a:r>
              <a:rPr lang="de-DE" baseline="0" dirty="0" smtClean="0"/>
              <a:t>Wichtig</a:t>
            </a:r>
          </a:p>
          <a:p>
            <a:pPr lvl="1"/>
            <a:r>
              <a:rPr lang="de-DE" baseline="0" dirty="0" smtClean="0"/>
              <a:t>damit ein Kommentar nicht unbedingt nach Spam aussieht, muss er einen Mehrwert für die Leser haben und meistens von einem Administrator freigeschaltet werden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04.07.2011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092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OO-Methoden: </a:t>
            </a:r>
            <a:r>
              <a:rPr lang="de-DE" sz="3000" b="1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Foren-Signaturen</a:t>
            </a:r>
            <a:endParaRPr lang="de-DE" b="1" dirty="0" smtClean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sofern die verlinkte Website den Foren-Regeln</a:t>
            </a:r>
            <a:r>
              <a:rPr lang="de-DE" baseline="0" dirty="0" smtClean="0"/>
              <a:t> entspricht, darf sie in der Signatur eingetragen werden</a:t>
            </a:r>
          </a:p>
          <a:p>
            <a:r>
              <a:rPr lang="de-DE" baseline="0" dirty="0" smtClean="0"/>
              <a:t>erscheint unter jedem Beitrag</a:t>
            </a:r>
          </a:p>
          <a:p>
            <a:r>
              <a:rPr lang="de-DE" baseline="0" dirty="0" smtClean="0"/>
              <a:t>Wichtig</a:t>
            </a:r>
          </a:p>
          <a:p>
            <a:pPr lvl="1"/>
            <a:r>
              <a:rPr lang="de-DE" dirty="0" smtClean="0"/>
              <a:t>Beitrag muss nach außen sichtbar sein</a:t>
            </a:r>
          </a:p>
          <a:p>
            <a:pPr lvl="2"/>
            <a:r>
              <a:rPr lang="de-DE" dirty="0" smtClean="0"/>
              <a:t>nicht angemeldete User + Google Bots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04.07.2011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351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400" b="0" i="0" cap="none" baseline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Zusammenfassung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dirty="0" err="1" smtClean="0"/>
              <a:t>Offpage</a:t>
            </a:r>
            <a:r>
              <a:rPr lang="de-DE" baseline="0" dirty="0" smtClean="0"/>
              <a:t> Optimierung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04.07.2011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0" y="4824413"/>
            <a:ext cx="6397625" cy="319087"/>
          </a:xfrm>
        </p:spPr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937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3000" b="1" baseline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Zusammenfassung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de-DE" dirty="0" smtClean="0"/>
              <a:t>Linkaufbau läuft effektiv ab, wenn die Besucher </a:t>
            </a:r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die Website </a:t>
            </a:r>
            <a:r>
              <a:rPr lang="de-DE" dirty="0" smtClean="0"/>
              <a:t>auch freiwillig verlinken!</a:t>
            </a:r>
          </a:p>
          <a:p>
            <a:pPr lvl="0"/>
            <a:r>
              <a:rPr lang="de-DE" dirty="0" smtClean="0"/>
              <a:t>bieten Sie etwas Einzigartiges</a:t>
            </a:r>
          </a:p>
          <a:p>
            <a:pPr lvl="0"/>
            <a:r>
              <a:rPr lang="de-DE" dirty="0" smtClean="0"/>
              <a:t>erstellen Sie Webseiten vorrangig für Besucher und nicht für Suchmaschinen.</a:t>
            </a:r>
          </a:p>
          <a:p>
            <a:r>
              <a:rPr lang="de-DE" dirty="0" smtClean="0"/>
              <a:t>stetige Suche nach neuen Linkquellen</a:t>
            </a:r>
          </a:p>
          <a:p>
            <a:pPr lvl="1"/>
            <a:r>
              <a:rPr lang="de-DE" dirty="0" smtClean="0"/>
              <a:t>Branchenbücher,</a:t>
            </a:r>
            <a:r>
              <a:rPr lang="de-DE" baseline="0" dirty="0" smtClean="0"/>
              <a:t> Pressemitteilungen und Webseiten im Themenumfeld</a:t>
            </a:r>
          </a:p>
          <a:p>
            <a:r>
              <a:rPr lang="de-DE" dirty="0" smtClean="0"/>
              <a:t>geben + nehmen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04.07.2011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402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 dirty="0" smtClean="0"/>
              <a:t>gute</a:t>
            </a:r>
            <a:r>
              <a:rPr lang="de-DE" baseline="0" dirty="0" smtClean="0"/>
              <a:t> Backlinks sind wie Topstars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lvl="0"/>
            <a:r>
              <a:rPr lang="de-DE" baseline="0" dirty="0" smtClean="0"/>
              <a:t>es ist schwierig, an sie heran zu kommen</a:t>
            </a:r>
          </a:p>
          <a:p>
            <a:pPr lvl="0"/>
            <a:r>
              <a:rPr lang="de-DE" baseline="0" dirty="0" smtClean="0"/>
              <a:t>wenn sie da sind, gibt es ein tolles Erlebnis</a:t>
            </a:r>
          </a:p>
          <a:p>
            <a:pPr lvl="0"/>
            <a:r>
              <a:rPr lang="de-DE" baseline="0" dirty="0" smtClean="0"/>
              <a:t>Weg dorthin geht immer über das</a:t>
            </a:r>
            <a:r>
              <a:rPr lang="de-DE" dirty="0" smtClean="0"/>
              <a:t> </a:t>
            </a:r>
            <a:r>
              <a:rPr lang="de-DE" baseline="0" dirty="0" smtClean="0"/>
              <a:t>Management</a:t>
            </a:r>
          </a:p>
          <a:p>
            <a:pPr lvl="0"/>
            <a:r>
              <a:rPr lang="de-DE" baseline="0" dirty="0" smtClean="0"/>
              <a:t>je nach Art der Veranstaltung bringen sich die Stars auch mal für einen guten Zweck ein – oft </a:t>
            </a:r>
            <a:r>
              <a:rPr lang="de-DE" dirty="0" smtClean="0"/>
              <a:t>kosten sie jedoch eine Stange Geld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04.07.2011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029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4400" b="1" cap="none" baseline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Facebook vs. Google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b="1" dirty="0" smtClean="0"/>
              <a:t>Duell der Buttons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04.07.2011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0" y="4824413"/>
            <a:ext cx="6397625" cy="319087"/>
          </a:xfrm>
        </p:spPr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3867894"/>
            <a:ext cx="1501155" cy="96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4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Facebook</a:t>
            </a:r>
            <a:r>
              <a:rPr lang="de-DE" baseline="0" dirty="0" smtClean="0"/>
              <a:t> „I </a:t>
            </a:r>
            <a:r>
              <a:rPr lang="de-DE" baseline="0" dirty="0" err="1" smtClean="0"/>
              <a:t>Like</a:t>
            </a:r>
            <a:r>
              <a:rPr lang="de-DE" baseline="0" dirty="0" smtClean="0"/>
              <a:t>“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04.07.2011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2758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Google +1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smtClean="0"/>
              <a:t>über den +1 Button können Websites positiv bewertet werden</a:t>
            </a:r>
          </a:p>
          <a:p>
            <a:r>
              <a:rPr lang="de-DE" smtClean="0"/>
              <a:t>wer eine Seite mag und dem Ausdruck verleihen möchte, kann dafür den +1 Button</a:t>
            </a:r>
            <a:r>
              <a:rPr lang="de-DE" baseline="0" smtClean="0"/>
              <a:t> </a:t>
            </a:r>
            <a:r>
              <a:rPr lang="de-DE" smtClean="0"/>
              <a:t>benutzen.</a:t>
            </a:r>
            <a:endParaRPr lang="de-DE" smtClean="0"/>
          </a:p>
          <a:p>
            <a:r>
              <a:rPr lang="de-DE" smtClean="0"/>
              <a:t>Google erhält </a:t>
            </a:r>
            <a:r>
              <a:rPr lang="de-DE" smtClean="0"/>
              <a:t>mehr Informationen über besonders gute Websites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04.07.2011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26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Google</a:t>
            </a:r>
            <a:r>
              <a:rPr lang="de-DE" baseline="0" dirty="0" smtClean="0"/>
              <a:t> </a:t>
            </a:r>
            <a:r>
              <a:rPr lang="de-DE" dirty="0" smtClean="0"/>
              <a:t>+1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Button kann</a:t>
            </a:r>
            <a:r>
              <a:rPr lang="de-DE" baseline="0" dirty="0" smtClean="0"/>
              <a:t> in eigene Website eingebaut werden</a:t>
            </a:r>
          </a:p>
          <a:p>
            <a:r>
              <a:rPr lang="de-DE" dirty="0" smtClean="0"/>
              <a:t>wie/ob Google die gewonnenen Daten für die Berechnung der Rankings nutzt, bleibt allerdings offen</a:t>
            </a:r>
          </a:p>
          <a:p>
            <a:pPr lvl="1"/>
            <a:r>
              <a:rPr lang="de-DE" i="1" dirty="0" smtClean="0"/>
              <a:t>Allerdings ist es nur eines von vielen Signalen, die Google verwendet, um die Relevanz und das Ranking einer Seite zu bestimmen. [...] Im Fall von +1 gehen wir, wie bei allen neuen Signalen zur Bestimmung des Rankings, vorsichtig vor und achten darauf, wie sich dieses Signal auf die Suchqualität auswirkt. </a:t>
            </a:r>
            <a:r>
              <a:rPr lang="de-DE" dirty="0" smtClean="0"/>
              <a:t>Quelle: </a:t>
            </a:r>
            <a:r>
              <a:rPr lang="de-DE" dirty="0" smtClean="0">
                <a:hlinkClick r:id="rId2"/>
              </a:rPr>
              <a:t>Google-FAQ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04.07.2011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3867894"/>
            <a:ext cx="1501155" cy="96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83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Google</a:t>
            </a:r>
            <a:r>
              <a:rPr lang="de-DE" baseline="0" dirty="0" smtClean="0"/>
              <a:t> #1 – Nachteile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Wer ein Votum für eine Website abgeben möchte, muss ein Google-Konto haben und auch ein öffentliches Profil einrichten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04.07.2011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521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Google +1 – Aussichten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smtClean="0"/>
              <a:t>voraussichtlich</a:t>
            </a:r>
            <a:r>
              <a:rPr lang="de-DE" baseline="0" smtClean="0"/>
              <a:t> </a:t>
            </a:r>
            <a:r>
              <a:rPr lang="de-DE" smtClean="0"/>
              <a:t>Anbindung der Daten an Google Analytics, die Google Webmaster Tools und Google AdWords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04.07.2011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346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Vorlage 16-9">
  <a:themeElements>
    <a:clrScheme name="ita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E039"/>
      </a:accent1>
      <a:accent2>
        <a:srgbClr val="5B5B5B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CC"/>
      </a:hlink>
      <a:folHlink>
        <a:srgbClr val="99CC00"/>
      </a:folHlink>
    </a:clrScheme>
    <a:fontScheme name="Standarddesign">
      <a:majorFont>
        <a:latin typeface="Futura itao"/>
        <a:ea typeface=""/>
        <a:cs typeface=""/>
      </a:majorFont>
      <a:minorFont>
        <a:latin typeface="Futura ita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 16-9</Template>
  <TotalTime>0</TotalTime>
  <Words>623</Words>
  <Application>Microsoft Office PowerPoint</Application>
  <PresentationFormat>Bildschirmpräsentation (16:9)</PresentationFormat>
  <Paragraphs>134</Paragraphs>
  <Slides>19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0" baseType="lpstr">
      <vt:lpstr>Vorlage 16-9</vt:lpstr>
      <vt:lpstr>Offpage Optimierung</vt:lpstr>
      <vt:lpstr>Grundlagen</vt:lpstr>
      <vt:lpstr>Grundlagen</vt:lpstr>
      <vt:lpstr>Grundlagen</vt:lpstr>
      <vt:lpstr>Methoden</vt:lpstr>
      <vt:lpstr>Offpage Optimierung: Linktausch</vt:lpstr>
      <vt:lpstr>Offpage Optimierung: Inhalte für Links</vt:lpstr>
      <vt:lpstr>OO-Methoden: Artikelverzeichnisse</vt:lpstr>
      <vt:lpstr>OO-Methoden: Kommentare auf Blogs</vt:lpstr>
      <vt:lpstr>OO-Methoden: Foren-Signaturen</vt:lpstr>
      <vt:lpstr>Zusammenfassung</vt:lpstr>
      <vt:lpstr>Zusammenfassung</vt:lpstr>
      <vt:lpstr>gute Backlinks sind wie Topstars</vt:lpstr>
      <vt:lpstr>Facebook vs. Google</vt:lpstr>
      <vt:lpstr>Facebook „I Like“</vt:lpstr>
      <vt:lpstr>Google +1</vt:lpstr>
      <vt:lpstr>Google +1</vt:lpstr>
      <vt:lpstr>Google #1 – Nachteile</vt:lpstr>
      <vt:lpstr>Google +1 – Aussichten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Henning Klingbeil</dc:creator>
  <cp:lastModifiedBy>Henning Klingbeil</cp:lastModifiedBy>
  <cp:revision>12</cp:revision>
  <dcterms:created xsi:type="dcterms:W3CDTF">2011-07-04T10:06:46Z</dcterms:created>
  <dcterms:modified xsi:type="dcterms:W3CDTF">2011-07-04T16:06:21Z</dcterms:modified>
</cp:coreProperties>
</file>