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tiff" ContentType="image/tiff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DDDD39"/>
    <a:srgbClr val="4C5A52"/>
    <a:srgbClr val="FFFF6D"/>
    <a:srgbClr val="FFFF60"/>
    <a:srgbClr val="21232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ttlere Formatvorlage 1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9" autoAdjust="0"/>
    <p:restoredTop sz="86475" autoAdjust="0"/>
  </p:normalViewPr>
  <p:slideViewPr>
    <p:cSldViewPr>
      <p:cViewPr varScale="1">
        <p:scale>
          <a:sx n="103" d="100"/>
          <a:sy n="103" d="100"/>
        </p:scale>
        <p:origin x="-84" y="-20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2732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9058F54-9E11-4A60-BF1A-18D6CF1CD5E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326191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9058F54-9E11-4A60-BF1A-18D6CF1CD5EB}" type="slidenum">
              <a:rPr lang="de-DE" smtClean="0"/>
              <a:pPr>
                <a:defRPr/>
              </a:pPr>
              <a:t>6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-3964826"/>
            <a:ext cx="9144000" cy="8768824"/>
          </a:xfrm>
          <a:prstGeom prst="rect">
            <a:avLst/>
          </a:prstGeom>
          <a:gradFill flip="none" rotWithShape="1">
            <a:gsLst>
              <a:gs pos="14000">
                <a:srgbClr val="FFFF6D"/>
              </a:gs>
              <a:gs pos="74000">
                <a:srgbClr val="FFFF60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877356" y="696504"/>
            <a:ext cx="7561263" cy="1210865"/>
          </a:xfrm>
        </p:spPr>
        <p:txBody>
          <a:bodyPr/>
          <a:lstStyle>
            <a:lvl1pPr marL="447675" indent="-447675">
              <a:lnSpc>
                <a:spcPct val="90000"/>
              </a:lnSpc>
              <a:buClr>
                <a:schemeClr val="bg1"/>
              </a:buClr>
              <a:buFont typeface="Wingdings 2" pitchFamily="18" charset="2"/>
              <a:buChar char="¡"/>
              <a:defRPr sz="42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289057" y="2016007"/>
            <a:ext cx="7283473" cy="1500198"/>
          </a:xfrm>
          <a:prstGeom prst="rect">
            <a:avLst/>
          </a:prstGeom>
        </p:spPr>
        <p:txBody>
          <a:bodyPr/>
          <a:lstStyle>
            <a:lvl1pPr marL="0" indent="0">
              <a:buFont typeface="Wingdings" charset="2"/>
              <a:buNone/>
              <a:defRPr sz="2800"/>
            </a:lvl1pPr>
          </a:lstStyle>
          <a:p>
            <a:r>
              <a:rPr lang="de-DE" smtClean="0"/>
              <a:t>Formatvorlage des Untertitelmasters durch Klicken bearbeiten</a:t>
            </a:r>
            <a:endParaRPr lang="de-DE" dirty="0" smtClean="0"/>
          </a:p>
        </p:txBody>
      </p:sp>
    </p:spTree>
    <p:extLst>
      <p:ext uri="{BB962C8B-B14F-4D97-AF65-F5344CB8AC3E}">
        <p14:creationId xmlns="" xmlns:p14="http://schemas.microsoft.com/office/powerpoint/2010/main" val="12428438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8286750" y="4797029"/>
            <a:ext cx="425450" cy="322659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r">
              <a:defRPr/>
            </a:pPr>
            <a:r>
              <a:rPr lang="de-DE" sz="2400" dirty="0">
                <a:solidFill>
                  <a:srgbClr val="DDDD39"/>
                </a:solidFill>
                <a:sym typeface="Wingdings"/>
              </a:rPr>
              <a:t>»</a:t>
            </a:r>
            <a:endParaRPr lang="de-DE" sz="2400" dirty="0">
              <a:solidFill>
                <a:srgbClr val="DDDD39"/>
              </a:solidFill>
            </a:endParaRPr>
          </a:p>
        </p:txBody>
      </p:sp>
      <p:sp>
        <p:nvSpPr>
          <p:cNvPr id="26" name="Titel 2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3" name="Inhaltsplatzhalter 32"/>
          <p:cNvSpPr>
            <a:spLocks noGrp="1"/>
          </p:cNvSpPr>
          <p:nvPr>
            <p:ph sz="quarter" idx="16"/>
          </p:nvPr>
        </p:nvSpPr>
        <p:spPr>
          <a:xfrm>
            <a:off x="752844" y="1165473"/>
            <a:ext cx="7959356" cy="3336280"/>
          </a:xfrm>
          <a:prstGeom prst="rect">
            <a:avLst/>
          </a:prstGeom>
        </p:spPr>
        <p:txBody>
          <a:bodyPr tIns="0" bIns="0">
            <a:normAutofit/>
          </a:bodyPr>
          <a:lstStyle>
            <a:lvl1pPr>
              <a:buSzPct val="90000"/>
              <a:buFont typeface="Wingdings 2" pitchFamily="18" charset="2"/>
              <a:buChar char=""/>
              <a:defRPr sz="2600" baseline="0"/>
            </a:lvl1pPr>
            <a:lvl2pPr marL="681038" indent="-223838">
              <a:defRPr baseline="0"/>
            </a:lvl2pPr>
            <a:lvl3pPr marL="1030288" indent="-188913">
              <a:defRPr sz="1600"/>
            </a:lvl3pPr>
            <a:lvl4pPr marL="1344613" indent="-171450">
              <a:buClr>
                <a:srgbClr val="DDDD39"/>
              </a:buClr>
              <a:buSzPct val="120000"/>
              <a:defRPr sz="1400"/>
            </a:lvl4pPr>
            <a:lvl5pPr marL="1666875" indent="-158750">
              <a:buClr>
                <a:srgbClr val="DDDD39"/>
              </a:buClr>
              <a:buSzPct val="120000"/>
              <a:buFont typeface="Courier New" pitchFamily="49" charset="0"/>
              <a:buChar char="o"/>
              <a:defRPr sz="1200"/>
            </a:lvl5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  <p:sp>
        <p:nvSpPr>
          <p:cNvPr id="5" name="Datumsplatzhalter 10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18.07.2011</a:t>
            </a:fld>
            <a:endParaRPr lang="de-DE" dirty="0"/>
          </a:p>
        </p:txBody>
      </p:sp>
      <p:sp>
        <p:nvSpPr>
          <p:cNvPr id="6" name="Foliennummernplatzhalter 11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AE92494-5FF0-4C96-A3C6-4222296B51B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60440" y="4824412"/>
            <a:ext cx="6397625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 dirty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Titel der Präsentation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308295853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6741" y="3305177"/>
            <a:ext cx="6704360" cy="1021557"/>
          </a:xfrm>
        </p:spPr>
        <p:txBody>
          <a:bodyPr anchor="t"/>
          <a:lstStyle>
            <a:lvl1pPr algn="l">
              <a:defRPr sz="4400" b="1" cap="none" baseline="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1916" y="2180035"/>
            <a:ext cx="6749184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0" i="0">
                <a:solidFill>
                  <a:srgbClr val="DDDD39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="" xmlns:p14="http://schemas.microsoft.com/office/powerpoint/2010/main" val="6653294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03275" y="280987"/>
            <a:ext cx="64833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" tIns="36000" rIns="36000" bIns="36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Mastertitelformat bearbeiten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60440" y="4824412"/>
            <a:ext cx="6397625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 dirty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2200" y="4824412"/>
            <a:ext cx="431800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fld id="{9182E9FD-DD86-4682-8EF3-0AC1E04AB12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2"/>
          </p:nvPr>
        </p:nvSpPr>
        <p:spPr>
          <a:xfrm>
            <a:off x="7531100" y="4824412"/>
            <a:ext cx="1181100" cy="3190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smtClean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fld id="{92542CA7-AB8B-42C6-9F25-9AAB4F1D049A}" type="datetime1">
              <a:rPr lang="de-DE" smtClean="0"/>
              <a:pPr>
                <a:defRPr/>
              </a:pPr>
              <a:t>18.07.2011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9pPr>
    </p:titleStyle>
    <p:bodyStyle>
      <a:lvl1pPr marL="342900" indent="-34290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80000"/>
        <a:buFont typeface="Wingdings" pitchFamily="1" charset="2"/>
        <a:buChar char="n"/>
        <a:defRPr sz="2400">
          <a:solidFill>
            <a:srgbClr val="4C5A5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100000"/>
        <a:buFont typeface="Wingdings" pitchFamily="1" charset="2"/>
        <a:buChar char="§"/>
        <a:defRPr sz="2000">
          <a:solidFill>
            <a:srgbClr val="4C5A52"/>
          </a:solidFill>
          <a:latin typeface="+mn-lt"/>
        </a:defRPr>
      </a:lvl2pPr>
      <a:lvl3pPr marL="1143000" indent="-22860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120000"/>
        <a:buFont typeface="Futura itao" pitchFamily="1" charset="0"/>
        <a:buChar char="»"/>
        <a:defRPr sz="2000">
          <a:solidFill>
            <a:srgbClr val="4C5A52"/>
          </a:solidFill>
          <a:latin typeface="+mn-lt"/>
        </a:defRPr>
      </a:lvl3pPr>
      <a:lvl4pPr marL="1600200" indent="-228600" algn="l" rtl="0" eaLnBrk="1" fontAlgn="base" hangingPunct="1">
        <a:spcBef>
          <a:spcPts val="600"/>
        </a:spcBef>
        <a:spcAft>
          <a:spcPct val="0"/>
        </a:spcAft>
        <a:buChar char="–"/>
        <a:defRPr sz="2000">
          <a:solidFill>
            <a:srgbClr val="4C5A52"/>
          </a:solidFill>
          <a:latin typeface="+mn-lt"/>
        </a:defRPr>
      </a:lvl4pPr>
      <a:lvl5pPr marL="2057400" indent="-228600" algn="l" rtl="0" eaLnBrk="1" fontAlgn="base" hangingPunct="1">
        <a:spcBef>
          <a:spcPts val="600"/>
        </a:spcBef>
        <a:spcAft>
          <a:spcPct val="0"/>
        </a:spcAft>
        <a:buChar char="»"/>
        <a:defRPr sz="2000">
          <a:solidFill>
            <a:srgbClr val="4C5A5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Abrechnungen und Zahlungen	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err="1" smtClean="0"/>
              <a:t>AdWords</a:t>
            </a:r>
            <a:r>
              <a:rPr lang="de-DE" dirty="0" smtClean="0"/>
              <a:t> Zertifizierung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28969737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Abrechnungen und Zahlungen | Übersicht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err="1" smtClean="0"/>
              <a:t>Adwords</a:t>
            </a:r>
            <a:r>
              <a:rPr lang="de-DE" dirty="0" smtClean="0"/>
              <a:t> Kostenoptimierung</a:t>
            </a:r>
          </a:p>
          <a:p>
            <a:pPr lvl="1"/>
            <a:r>
              <a:rPr lang="de-DE" dirty="0" smtClean="0"/>
              <a:t>Weniger CPC/CPM bezahlen als definiert.</a:t>
            </a:r>
          </a:p>
          <a:p>
            <a:pPr lvl="1"/>
            <a:endParaRPr lang="de-DE" dirty="0" smtClean="0"/>
          </a:p>
          <a:p>
            <a:pPr lvl="1"/>
            <a:r>
              <a:rPr lang="de-DE" dirty="0" smtClean="0"/>
              <a:t>Funktionsweise:</a:t>
            </a:r>
          </a:p>
          <a:p>
            <a:pPr lvl="2"/>
            <a:r>
              <a:rPr lang="de-DE" dirty="0" smtClean="0"/>
              <a:t>Immer geringstmöglicher Betrag für die höchste Position (CPC &amp; Qualitätsfaktor)</a:t>
            </a:r>
          </a:p>
          <a:p>
            <a:pPr lvl="2"/>
            <a:r>
              <a:rPr lang="de-DE" dirty="0" smtClean="0"/>
              <a:t>Qualitätsfaktor setzt sich zusammen aus der CTR, der Relevanz und der </a:t>
            </a:r>
            <a:r>
              <a:rPr lang="de-DE" dirty="0" err="1" smtClean="0"/>
              <a:t>landing</a:t>
            </a:r>
            <a:r>
              <a:rPr lang="de-DE" dirty="0" smtClean="0"/>
              <a:t> Page</a:t>
            </a:r>
          </a:p>
          <a:p>
            <a:pPr lvl="2"/>
            <a:r>
              <a:rPr lang="de-DE" dirty="0" smtClean="0"/>
              <a:t>Anzeigenrang der Anzeige unter der Eigenen dividiert durch meinen QF + 0,01 €</a:t>
            </a:r>
          </a:p>
          <a:p>
            <a:pPr lvl="2"/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18.07.2011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Abrechnungen und Zahlungen | Übersicht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Beispiel:</a:t>
            </a:r>
          </a:p>
          <a:p>
            <a:r>
              <a:rPr lang="de-DE" dirty="0" smtClean="0"/>
              <a:t>zwei Kunden, gleiches </a:t>
            </a:r>
            <a:r>
              <a:rPr lang="de-DE" dirty="0" err="1" smtClean="0"/>
              <a:t>Keyword</a:t>
            </a:r>
            <a:endParaRPr lang="de-DE" dirty="0" smtClean="0"/>
          </a:p>
          <a:p>
            <a:pPr lvl="1"/>
            <a:r>
              <a:rPr lang="de-DE" dirty="0" err="1" smtClean="0"/>
              <a:t>vodafone</a:t>
            </a:r>
            <a:r>
              <a:rPr lang="de-DE" dirty="0" smtClean="0"/>
              <a:t> (CPC: 3,00€ - QF: 11)</a:t>
            </a:r>
          </a:p>
          <a:p>
            <a:pPr lvl="1"/>
            <a:r>
              <a:rPr lang="de-DE" dirty="0" smtClean="0"/>
              <a:t>o2 (CPC: 2,00€ - QF 20)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18.07.2011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  <p:graphicFrame>
        <p:nvGraphicFramePr>
          <p:cNvPr id="8" name="Tabelle 7"/>
          <p:cNvGraphicFramePr>
            <a:graphicFrameLocks noGrp="1"/>
          </p:cNvGraphicFramePr>
          <p:nvPr/>
        </p:nvGraphicFramePr>
        <p:xfrm>
          <a:off x="827584" y="3075806"/>
          <a:ext cx="7776865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3236"/>
                <a:gridCol w="1323442"/>
                <a:gridCol w="372751"/>
                <a:gridCol w="537894"/>
                <a:gridCol w="389602"/>
                <a:gridCol w="1426564"/>
                <a:gridCol w="2573376"/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Kunde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Max. CPC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X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QF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=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Anzeigerang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Tatsächlicher</a:t>
                      </a:r>
                      <a:r>
                        <a:rPr lang="de-DE" baseline="0" dirty="0" smtClean="0"/>
                        <a:t> CPC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o2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2 EUR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X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20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=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40 (#1)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33/20 + 0,01€ = 1,66 €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vodafone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3 EUR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X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11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=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33 (#2)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Min. Preis  für Auktion</a:t>
                      </a:r>
                      <a:endParaRPr lang="de-DE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Abrechnungen und Zahlungen | Übersicht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Smart </a:t>
            </a:r>
            <a:r>
              <a:rPr lang="de-DE" dirty="0" err="1" smtClean="0"/>
              <a:t>Pricing</a:t>
            </a:r>
            <a:endParaRPr lang="de-DE" dirty="0" smtClean="0"/>
          </a:p>
          <a:p>
            <a:pPr lvl="1"/>
            <a:r>
              <a:rPr lang="de-DE" dirty="0" smtClean="0"/>
              <a:t>Senkt automatisch den max. CPC im Werbenetzwerk</a:t>
            </a:r>
          </a:p>
          <a:p>
            <a:pPr lvl="1"/>
            <a:r>
              <a:rPr lang="de-DE" dirty="0" smtClean="0"/>
              <a:t>Wenn ein Klick auf einer Seite des Werbenetzwerks nur unwahrscheinlich zu einem konkreten </a:t>
            </a:r>
            <a:r>
              <a:rPr lang="de-DE" dirty="0" smtClean="0"/>
              <a:t>Geschäftsergebnis </a:t>
            </a:r>
            <a:r>
              <a:rPr lang="de-DE" dirty="0" smtClean="0"/>
              <a:t>führt, wird das Gebot für diese Site ggf. reduziert.</a:t>
            </a:r>
          </a:p>
          <a:p>
            <a:pPr lvl="1"/>
            <a:r>
              <a:rPr lang="de-DE" dirty="0" smtClean="0"/>
              <a:t>Preisreduzierungen werden in der Spalte “</a:t>
            </a:r>
            <a:r>
              <a:rPr lang="de-DE" dirty="0" err="1" smtClean="0"/>
              <a:t>Durschn</a:t>
            </a:r>
            <a:r>
              <a:rPr lang="de-DE" dirty="0" smtClean="0"/>
              <a:t>. CPC“ angezeigt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18.07.2011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4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Zahlungsoptionen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Nachzahlungsoptionen</a:t>
            </a:r>
          </a:p>
          <a:p>
            <a:pPr lvl="1"/>
            <a:r>
              <a:rPr lang="de-DE" dirty="0" smtClean="0"/>
              <a:t>Nach 30 </a:t>
            </a:r>
            <a:r>
              <a:rPr lang="de-DE" dirty="0" smtClean="0"/>
              <a:t>Tagen oder beim erreichen des Grenzbetrages</a:t>
            </a:r>
            <a:endParaRPr lang="de-DE" dirty="0" smtClean="0"/>
          </a:p>
          <a:p>
            <a:pPr lvl="1"/>
            <a:r>
              <a:rPr lang="de-DE" dirty="0" smtClean="0"/>
              <a:t>Kreditkarte oder Bankeinzug</a:t>
            </a:r>
          </a:p>
          <a:p>
            <a:pPr lvl="1">
              <a:buNone/>
            </a:pPr>
            <a:endParaRPr lang="de-DE" dirty="0" smtClean="0"/>
          </a:p>
          <a:p>
            <a:r>
              <a:rPr lang="de-DE" dirty="0" smtClean="0"/>
              <a:t>Vorauszahlungsoptionen</a:t>
            </a:r>
          </a:p>
          <a:p>
            <a:pPr lvl="1"/>
            <a:r>
              <a:rPr lang="de-DE" dirty="0" smtClean="0"/>
              <a:t>‘</a:t>
            </a:r>
            <a:r>
              <a:rPr lang="de-DE" dirty="0" err="1" smtClean="0"/>
              <a:t>PrePaid</a:t>
            </a:r>
            <a:r>
              <a:rPr lang="de-DE" dirty="0" smtClean="0"/>
              <a:t>‘ Bestimmtes Guthaben wird eingezahlt</a:t>
            </a:r>
          </a:p>
          <a:p>
            <a:pPr lvl="1"/>
            <a:r>
              <a:rPr lang="de-DE" dirty="0" smtClean="0"/>
              <a:t>Kreditkarte sowie Banküberweisung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18.07.2011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5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Monatliche Rechnungsstellung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Nur für qualifizierte </a:t>
            </a:r>
            <a:r>
              <a:rPr lang="de-DE" dirty="0" err="1" smtClean="0"/>
              <a:t>AdWords</a:t>
            </a:r>
            <a:r>
              <a:rPr lang="de-DE" dirty="0" smtClean="0"/>
              <a:t> Kunden.</a:t>
            </a:r>
          </a:p>
          <a:p>
            <a:pPr lvl="1"/>
            <a:r>
              <a:rPr lang="de-DE" dirty="0" smtClean="0"/>
              <a:t>Eingetragene Unternehmen, Google muss Antrag genehmigen.</a:t>
            </a:r>
            <a:endParaRPr lang="de-DE" dirty="0" smtClean="0"/>
          </a:p>
          <a:p>
            <a:r>
              <a:rPr lang="de-DE" dirty="0" smtClean="0"/>
              <a:t>Begleichung einmal monatlich per Überweisung</a:t>
            </a:r>
          </a:p>
          <a:p>
            <a:r>
              <a:rPr lang="de-DE" dirty="0" smtClean="0"/>
              <a:t>Wird eher verwendet wenn mehrere Konten parallel verwaltet werden.</a:t>
            </a:r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18.07.2011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orlage 16-9">
  <a:themeElements>
    <a:clrScheme name="ita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DDE039"/>
      </a:accent1>
      <a:accent2>
        <a:srgbClr val="5B5B5B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CC"/>
      </a:hlink>
      <a:folHlink>
        <a:srgbClr val="99CC00"/>
      </a:folHlink>
    </a:clrScheme>
    <a:fontScheme name="Standarddesign">
      <a:majorFont>
        <a:latin typeface="Futura itao"/>
        <a:ea typeface=""/>
        <a:cs typeface=""/>
      </a:majorFont>
      <a:minorFont>
        <a:latin typeface="Futura itao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 16-9</Template>
  <TotalTime>0</TotalTime>
  <Words>267</Words>
  <Application>Microsoft Office PowerPoint</Application>
  <PresentationFormat>Bildschirmpräsentation (16:9)</PresentationFormat>
  <Paragraphs>70</Paragraphs>
  <Slides>6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7" baseType="lpstr">
      <vt:lpstr>Vorlage 16-9</vt:lpstr>
      <vt:lpstr>Abrechnungen und Zahlungen </vt:lpstr>
      <vt:lpstr>Abrechnungen und Zahlungen | Übersicht</vt:lpstr>
      <vt:lpstr>Abrechnungen und Zahlungen | Übersicht</vt:lpstr>
      <vt:lpstr>Abrechnungen und Zahlungen | Übersicht</vt:lpstr>
      <vt:lpstr>Zahlungsoptionen</vt:lpstr>
      <vt:lpstr>Monatliche Rechnungsstellung</vt:lpstr>
    </vt:vector>
  </TitlesOfParts>
  <Company>itao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Abrechnungen und Zahlungen </dc:title>
  <dc:creator>Eneko</dc:creator>
  <cp:lastModifiedBy>Eneko</cp:lastModifiedBy>
  <cp:revision>39</cp:revision>
  <dcterms:created xsi:type="dcterms:W3CDTF">2011-07-15T07:01:13Z</dcterms:created>
  <dcterms:modified xsi:type="dcterms:W3CDTF">2011-07-18T07:00:41Z</dcterms:modified>
</cp:coreProperties>
</file>