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s/slide14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3" r:id="rId4"/>
    <p:sldId id="278" r:id="rId5"/>
    <p:sldId id="280" r:id="rId6"/>
    <p:sldId id="281" r:id="rId7"/>
    <p:sldId id="284" r:id="rId8"/>
    <p:sldId id="283" r:id="rId9"/>
    <p:sldId id="285" r:id="rId10"/>
    <p:sldId id="286" r:id="rId11"/>
    <p:sldId id="300" r:id="rId12"/>
    <p:sldId id="279" r:id="rId13"/>
    <p:sldId id="288" r:id="rId14"/>
    <p:sldId id="289" r:id="rId15"/>
    <p:sldId id="290" r:id="rId16"/>
    <p:sldId id="302" r:id="rId17"/>
    <p:sldId id="301" r:id="rId18"/>
    <p:sldId id="299" r:id="rId19"/>
    <p:sldId id="297" r:id="rId20"/>
    <p:sldId id="291" r:id="rId21"/>
    <p:sldId id="298" r:id="rId22"/>
    <p:sldId id="277" r:id="rId23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3427" autoAdjust="0"/>
    <p:restoredTop sz="91983" autoAdjust="0"/>
  </p:normalViewPr>
  <p:slideViewPr>
    <p:cSldViewPr>
      <p:cViewPr varScale="1">
        <p:scale>
          <a:sx n="179" d="100"/>
          <a:sy n="179" d="100"/>
        </p:scale>
        <p:origin x="-96" y="-4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242843833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82958539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665329426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Richtlinien und Anzeigenqualität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/>
              <a:t>-</a:t>
            </a:r>
            <a:r>
              <a:rPr lang="de-DE" dirty="0" smtClean="0"/>
              <a:t>Zertifizierung</a:t>
            </a:r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896973748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7273925" cy="685800"/>
          </a:xfrm>
        </p:spPr>
        <p:txBody>
          <a:bodyPr/>
          <a:lstStyle/>
          <a:p>
            <a:r>
              <a:rPr lang="de-DE" dirty="0" smtClean="0"/>
              <a:t>Agenda: Richtlinien und Anzeigenqualität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DE" dirty="0" smtClean="0"/>
              <a:t>Richtlinien</a:t>
            </a:r>
          </a:p>
          <a:p>
            <a:pPr lvl="1"/>
            <a:r>
              <a:rPr lang="de-DE" dirty="0" smtClean="0"/>
              <a:t>Einführung</a:t>
            </a:r>
          </a:p>
          <a:p>
            <a:pPr lvl="1"/>
            <a:r>
              <a:rPr lang="de-DE" dirty="0" smtClean="0"/>
              <a:t>Technische Richtlinien</a:t>
            </a:r>
          </a:p>
          <a:p>
            <a:pPr lvl="1"/>
            <a:r>
              <a:rPr lang="de-DE" dirty="0" smtClean="0"/>
              <a:t>Inhalts-Richtlinien</a:t>
            </a:r>
          </a:p>
          <a:p>
            <a:pPr lvl="1"/>
            <a:r>
              <a:rPr lang="de-DE" dirty="0" smtClean="0"/>
              <a:t>Website-Richtlinien</a:t>
            </a:r>
          </a:p>
          <a:p>
            <a:pPr lvl="1"/>
            <a:r>
              <a:rPr lang="de-DE" dirty="0" smtClean="0"/>
              <a:t>Auswirkung von Richtlinien</a:t>
            </a:r>
          </a:p>
          <a:p>
            <a:r>
              <a:rPr lang="de-DE" dirty="0" smtClean="0"/>
              <a:t>Anzeigenqualität</a:t>
            </a:r>
          </a:p>
          <a:p>
            <a:pPr lvl="1"/>
            <a:r>
              <a:rPr lang="de-DE" dirty="0" smtClean="0"/>
              <a:t>Einführung</a:t>
            </a:r>
          </a:p>
          <a:p>
            <a:pPr lvl="1"/>
            <a:r>
              <a:rPr lang="de-DE" dirty="0" smtClean="0"/>
              <a:t>Qualitätsfaktor</a:t>
            </a:r>
          </a:p>
          <a:p>
            <a:pPr lvl="1"/>
            <a:r>
              <a:rPr lang="de-DE" dirty="0" smtClean="0"/>
              <a:t>Überprüfen des Qualitätsfaktors</a:t>
            </a:r>
          </a:p>
          <a:p>
            <a:pPr lvl="1"/>
            <a:r>
              <a:rPr lang="de-DE" dirty="0" smtClean="0"/>
              <a:t>Zielseitenqualität</a:t>
            </a:r>
          </a:p>
          <a:p>
            <a:r>
              <a:rPr lang="de-DE" dirty="0" smtClean="0"/>
              <a:t>Ungültige Klicks</a:t>
            </a:r>
          </a:p>
          <a:p>
            <a:pPr lvl="1"/>
            <a:r>
              <a:rPr lang="de-DE" dirty="0" smtClean="0"/>
              <a:t>Einführung</a:t>
            </a:r>
          </a:p>
          <a:p>
            <a:pPr lvl="1"/>
            <a:r>
              <a:rPr lang="de-DE" dirty="0" err="1" smtClean="0"/>
              <a:t>Googles</a:t>
            </a:r>
            <a:r>
              <a:rPr lang="de-DE" dirty="0" smtClean="0"/>
              <a:t> Maßnahmen</a:t>
            </a:r>
          </a:p>
          <a:p>
            <a:pPr lvl="1"/>
            <a:r>
              <a:rPr lang="de-DE" dirty="0" smtClean="0"/>
              <a:t>Eigene Maßnahmen</a:t>
            </a:r>
          </a:p>
          <a:p>
            <a:pPr lvl="1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Richtlinien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Richtlinien und Anzeigenqualität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Richtlinien: 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Warum Richtlinien?</a:t>
            </a:r>
          </a:p>
          <a:p>
            <a:pPr lvl="1"/>
            <a:r>
              <a:rPr lang="de-DE" dirty="0" smtClean="0"/>
              <a:t>Positive </a:t>
            </a:r>
            <a:r>
              <a:rPr lang="de-DE" dirty="0" err="1" smtClean="0"/>
              <a:t>Nutzererfahrung</a:t>
            </a:r>
            <a:r>
              <a:rPr lang="de-DE" dirty="0" smtClean="0"/>
              <a:t> wichtigste Vorraussetzung für Erfolg</a:t>
            </a:r>
          </a:p>
          <a:p>
            <a:r>
              <a:rPr lang="de-DE" dirty="0" smtClean="0"/>
              <a:t>Welche Richtlinien gibt es?</a:t>
            </a:r>
          </a:p>
          <a:p>
            <a:pPr lvl="1"/>
            <a:r>
              <a:rPr lang="de-DE" dirty="0" smtClean="0"/>
              <a:t>Technische Richtlinien</a:t>
            </a:r>
          </a:p>
          <a:p>
            <a:pPr lvl="1"/>
            <a:r>
              <a:rPr lang="de-DE" dirty="0" smtClean="0"/>
              <a:t>Inhalts-Richtlinien</a:t>
            </a:r>
          </a:p>
          <a:p>
            <a:pPr lvl="1"/>
            <a:r>
              <a:rPr lang="de-DE" dirty="0" smtClean="0"/>
              <a:t>Website-Richtlinien</a:t>
            </a:r>
          </a:p>
          <a:p>
            <a:r>
              <a:rPr lang="de-DE" dirty="0" smtClean="0"/>
              <a:t>Richtlinien auch immer abhängig von Zielregion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585928588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Technische Richtlinien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7959356" cy="3638525"/>
          </a:xfrm>
        </p:spPr>
        <p:txBody>
          <a:bodyPr>
            <a:normAutofit/>
          </a:bodyPr>
          <a:lstStyle/>
          <a:p>
            <a:pPr lvl="1"/>
            <a:r>
              <a:rPr lang="de-DE" dirty="0" err="1" smtClean="0"/>
              <a:t>Anzeigenformate-Richtlinien</a:t>
            </a:r>
            <a:endParaRPr lang="de-DE" dirty="0" smtClean="0"/>
          </a:p>
          <a:p>
            <a:pPr lvl="2"/>
            <a:r>
              <a:rPr lang="de-DE" dirty="0" smtClean="0"/>
              <a:t>Zum Beispiel:</a:t>
            </a:r>
          </a:p>
          <a:p>
            <a:pPr lvl="3"/>
            <a:r>
              <a:rPr lang="de-DE" dirty="0" smtClean="0"/>
              <a:t>Textanzeigen</a:t>
            </a:r>
          </a:p>
          <a:p>
            <a:pPr lvl="4"/>
            <a:r>
              <a:rPr lang="de-DE" dirty="0" smtClean="0"/>
              <a:t>Anzahl der Zeichen</a:t>
            </a:r>
          </a:p>
          <a:p>
            <a:pPr lvl="3"/>
            <a:r>
              <a:rPr lang="de-DE" dirty="0" smtClean="0"/>
              <a:t>Bilderanzeigen</a:t>
            </a:r>
          </a:p>
          <a:p>
            <a:pPr lvl="4"/>
            <a:r>
              <a:rPr lang="de-DE" dirty="0" smtClean="0"/>
              <a:t>Bilderformate und –</a:t>
            </a:r>
            <a:r>
              <a:rPr lang="de-DE" dirty="0" err="1" smtClean="0"/>
              <a:t>größe</a:t>
            </a:r>
            <a:r>
              <a:rPr lang="de-DE" dirty="0" smtClean="0"/>
              <a:t>	</a:t>
            </a:r>
          </a:p>
          <a:p>
            <a:pPr lvl="2"/>
            <a:r>
              <a:rPr lang="de-DE" dirty="0" smtClean="0"/>
              <a:t>Genaue Anforderungen in Präsentation 03-Anzeigenformate	</a:t>
            </a:r>
          </a:p>
          <a:p>
            <a:pPr lvl="1"/>
            <a:r>
              <a:rPr lang="de-DE" dirty="0" smtClean="0"/>
              <a:t>kein </a:t>
            </a:r>
            <a:r>
              <a:rPr lang="de-DE" dirty="0" err="1" smtClean="0"/>
              <a:t>Double-Serving</a:t>
            </a:r>
            <a:endParaRPr lang="de-DE" dirty="0" smtClean="0"/>
          </a:p>
          <a:p>
            <a:pPr lvl="2"/>
            <a:r>
              <a:rPr lang="de-DE" dirty="0" smtClean="0"/>
              <a:t>gleiche Anzeigen von verschiedenen Konten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676165588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Inhalts-Richtlinien(1)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7959356" cy="3638525"/>
          </a:xfrm>
        </p:spPr>
        <p:txBody>
          <a:bodyPr>
            <a:normAutofit fontScale="70000" lnSpcReduction="20000"/>
          </a:bodyPr>
          <a:lstStyle/>
          <a:p>
            <a:r>
              <a:rPr lang="de-DE" dirty="0" smtClean="0"/>
              <a:t>Grammatik und Textlayout</a:t>
            </a:r>
          </a:p>
          <a:p>
            <a:pPr lvl="1"/>
            <a:r>
              <a:rPr lang="de-DE" dirty="0" smtClean="0"/>
              <a:t>Grundlegende Grammatik </a:t>
            </a:r>
            <a:r>
              <a:rPr lang="de-DE" b="1" dirty="0" smtClean="0"/>
              <a:t>muss </a:t>
            </a:r>
            <a:r>
              <a:rPr lang="de-DE" dirty="0" smtClean="0"/>
              <a:t>beachtet werden</a:t>
            </a:r>
          </a:p>
          <a:p>
            <a:pPr lvl="1"/>
            <a:r>
              <a:rPr lang="de-DE" dirty="0" smtClean="0"/>
              <a:t>Ausnahmen sind Abkürzungen, Wortwitze oder bekannte Schreibweisen von Wörtern</a:t>
            </a:r>
          </a:p>
          <a:p>
            <a:pPr lvl="1"/>
            <a:r>
              <a:rPr lang="de-DE" dirty="0" smtClean="0"/>
              <a:t>Kein übermäßiges Großschreiben von Wörtern</a:t>
            </a:r>
          </a:p>
          <a:p>
            <a:pPr lvl="1"/>
            <a:r>
              <a:rPr lang="de-DE" dirty="0" smtClean="0"/>
              <a:t>Korrekte Abstände zwischen Wörtern</a:t>
            </a:r>
          </a:p>
          <a:p>
            <a:pPr lvl="1"/>
            <a:r>
              <a:rPr lang="de-DE" dirty="0" smtClean="0"/>
              <a:t>Korrekte Verwendung von Satzzeichen</a:t>
            </a:r>
          </a:p>
          <a:p>
            <a:pPr lvl="1"/>
            <a:r>
              <a:rPr lang="de-DE" dirty="0" smtClean="0"/>
              <a:t>Beispiele:</a:t>
            </a:r>
          </a:p>
          <a:p>
            <a:pPr lvl="2"/>
            <a:r>
              <a:rPr lang="de-DE" b="1" dirty="0" smtClean="0"/>
              <a:t>unzulässig</a:t>
            </a:r>
            <a:r>
              <a:rPr lang="de-DE" dirty="0" smtClean="0"/>
              <a:t>:</a:t>
            </a:r>
          </a:p>
          <a:p>
            <a:pPr lvl="3"/>
            <a:r>
              <a:rPr lang="de-DE" dirty="0" smtClean="0"/>
              <a:t>Fehlende Leerzeichen: "</a:t>
            </a:r>
            <a:r>
              <a:rPr lang="de-DE" dirty="0" err="1" smtClean="0"/>
              <a:t>KostenloserVersand.Weltweit</a:t>
            </a:r>
            <a:r>
              <a:rPr lang="de-DE" dirty="0" smtClean="0"/>
              <a:t>!</a:t>
            </a:r>
          </a:p>
          <a:p>
            <a:pPr lvl="3"/>
            <a:r>
              <a:rPr lang="de-DE" dirty="0" smtClean="0"/>
              <a:t>Überflüssige Leerzeichen: „G r a t i s“</a:t>
            </a:r>
          </a:p>
          <a:p>
            <a:pPr lvl="3"/>
            <a:r>
              <a:rPr lang="de-DE" dirty="0" smtClean="0"/>
              <a:t>„GRATIS“,  „JETZT KAUFEN!“</a:t>
            </a:r>
          </a:p>
          <a:p>
            <a:pPr lvl="2"/>
            <a:r>
              <a:rPr lang="de-DE" b="1" dirty="0" smtClean="0"/>
              <a:t>zulässig</a:t>
            </a:r>
            <a:r>
              <a:rPr lang="de-DE" dirty="0" smtClean="0"/>
              <a:t>:</a:t>
            </a:r>
          </a:p>
          <a:p>
            <a:pPr lvl="3"/>
            <a:r>
              <a:rPr lang="de-DE" dirty="0" smtClean="0"/>
              <a:t>Leerzeichen nach Satzzeichen: „Schuhe, Taschen, Hüte“</a:t>
            </a:r>
          </a:p>
          <a:p>
            <a:pPr lvl="3"/>
            <a:r>
              <a:rPr lang="de-DE" dirty="0" smtClean="0"/>
              <a:t>Markennamen: „VAIO©“</a:t>
            </a:r>
          </a:p>
          <a:p>
            <a:pPr lvl="3"/>
            <a:r>
              <a:rPr lang="de-DE" dirty="0" smtClean="0"/>
              <a:t>Währungs- und mathematische Symbole: „</a:t>
            </a:r>
            <a:r>
              <a:rPr lang="de-DE" dirty="0" err="1" smtClean="0"/>
              <a:t>Hut+Schal</a:t>
            </a:r>
            <a:r>
              <a:rPr lang="de-DE" dirty="0" smtClean="0"/>
              <a:t>“, „15€“,“4mm“ </a:t>
            </a:r>
          </a:p>
          <a:p>
            <a:pPr lvl="3"/>
            <a:r>
              <a:rPr lang="de-DE" dirty="0" smtClean="0"/>
              <a:t>bekannte Schreibweisen: „</a:t>
            </a:r>
            <a:r>
              <a:rPr lang="de-DE" dirty="0" err="1" smtClean="0"/>
              <a:t>Pics</a:t>
            </a:r>
            <a:r>
              <a:rPr lang="de-DE" dirty="0" smtClean="0"/>
              <a:t>“, „</a:t>
            </a:r>
            <a:r>
              <a:rPr lang="de-DE" dirty="0" err="1" smtClean="0"/>
              <a:t>Lite</a:t>
            </a:r>
            <a:r>
              <a:rPr lang="de-DE" dirty="0" smtClean="0"/>
              <a:t>“, „N8“</a:t>
            </a:r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187421591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Inhalts-Richtlinien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Inhalt</a:t>
            </a:r>
          </a:p>
          <a:p>
            <a:pPr lvl="1"/>
            <a:r>
              <a:rPr lang="de-DE" dirty="0" smtClean="0"/>
              <a:t>Keine überflüssige Wiederholung von Text</a:t>
            </a:r>
          </a:p>
          <a:p>
            <a:pPr lvl="2"/>
            <a:r>
              <a:rPr lang="de-DE" dirty="0" err="1" smtClean="0"/>
              <a:t>z.B</a:t>
            </a:r>
            <a:r>
              <a:rPr lang="de-DE" dirty="0" smtClean="0"/>
              <a:t>: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Keine unnötigen Sondersymbole</a:t>
            </a:r>
          </a:p>
          <a:p>
            <a:pPr lvl="2"/>
            <a:r>
              <a:rPr lang="de-DE" dirty="0" err="1" smtClean="0"/>
              <a:t>z.B</a:t>
            </a:r>
            <a:r>
              <a:rPr lang="de-DE" dirty="0" smtClean="0"/>
              <a:t>:</a:t>
            </a:r>
          </a:p>
          <a:p>
            <a:pPr lvl="2"/>
            <a:endParaRPr lang="de-DE" dirty="0" smtClean="0"/>
          </a:p>
          <a:p>
            <a:pPr lvl="2">
              <a:buNone/>
            </a:pPr>
            <a:endParaRPr lang="de-DE" dirty="0" smtClean="0"/>
          </a:p>
          <a:p>
            <a:pPr lvl="1"/>
            <a:r>
              <a:rPr lang="de-DE" dirty="0" smtClean="0"/>
              <a:t>keine illegale oder inakzeptable Geschäftspraktiken</a:t>
            </a:r>
          </a:p>
          <a:p>
            <a:pPr lvl="2"/>
            <a:r>
              <a:rPr lang="de-DE" dirty="0" smtClean="0"/>
              <a:t>http://adwords.google.com/support/aw/bin/static.py?hl=de&amp;topic=28436&amp;guide=28435&amp;page=guide.cs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pic>
        <p:nvPicPr>
          <p:cNvPr id="6" name="Bild 5" descr="wiederholung bs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962150"/>
            <a:ext cx="1915885" cy="609600"/>
          </a:xfrm>
          <a:prstGeom prst="rect">
            <a:avLst/>
          </a:prstGeom>
        </p:spPr>
      </p:pic>
      <p:pic>
        <p:nvPicPr>
          <p:cNvPr id="7" name="Bild 6" descr="symbole b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9" y="2876550"/>
            <a:ext cx="2432957" cy="9144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92860021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Inhalts-Richtlinien(3)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pPr lvl="1"/>
            <a:r>
              <a:rPr lang="de-DE" dirty="0" smtClean="0"/>
              <a:t>keine Anreize zur sozialen Interaktion</a:t>
            </a:r>
          </a:p>
          <a:p>
            <a:pPr lvl="2"/>
            <a:r>
              <a:rPr lang="de-DE" dirty="0" smtClean="0"/>
              <a:t>Kein Aufruf um auf die „+1“ Schaltfläche von Google zu klicken</a:t>
            </a:r>
          </a:p>
          <a:p>
            <a:pPr lvl="3"/>
            <a:r>
              <a:rPr lang="de-DE" dirty="0" smtClean="0"/>
              <a:t>Weder direkte noch indirekte Aufforderung</a:t>
            </a:r>
          </a:p>
          <a:p>
            <a:pPr lvl="3"/>
            <a:r>
              <a:rPr lang="de-DE" dirty="0" smtClean="0"/>
              <a:t>Keine Belohnung durch Prämien </a:t>
            </a:r>
            <a:r>
              <a:rPr lang="de-DE" dirty="0" err="1" smtClean="0"/>
              <a:t>o.ä</a:t>
            </a:r>
            <a:r>
              <a:rPr lang="de-DE" dirty="0" smtClean="0"/>
              <a:t>. für „+1“ Klicks</a:t>
            </a:r>
          </a:p>
          <a:p>
            <a:pPr lvl="1"/>
            <a:r>
              <a:rPr lang="de-DE" dirty="0" smtClean="0"/>
              <a:t>Keine </a:t>
            </a:r>
            <a:r>
              <a:rPr lang="de-DE" b="1" dirty="0" smtClean="0"/>
              <a:t>anstößigen </a:t>
            </a:r>
            <a:r>
              <a:rPr lang="de-DE" dirty="0" smtClean="0"/>
              <a:t>oder </a:t>
            </a:r>
            <a:r>
              <a:rPr lang="de-DE" b="1" dirty="0" smtClean="0"/>
              <a:t>unangemessene </a:t>
            </a:r>
            <a:r>
              <a:rPr lang="de-DE" dirty="0" smtClean="0"/>
              <a:t>Ausdrücke</a:t>
            </a:r>
          </a:p>
          <a:p>
            <a:pPr lvl="1"/>
            <a:r>
              <a:rPr lang="de-DE" dirty="0" smtClean="0"/>
              <a:t>keine auf die URL überleitenden Anzeigetexte</a:t>
            </a:r>
          </a:p>
          <a:p>
            <a:pPr lvl="2"/>
            <a:r>
              <a:rPr lang="de-DE" dirty="0" smtClean="0"/>
              <a:t>Beispiele:</a:t>
            </a:r>
          </a:p>
          <a:p>
            <a:pPr lvl="3"/>
            <a:r>
              <a:rPr lang="de-DE" b="1" dirty="0" smtClean="0"/>
              <a:t>unzulässig</a:t>
            </a:r>
            <a:r>
              <a:rPr lang="de-DE" dirty="0" smtClean="0"/>
              <a:t>: </a:t>
            </a:r>
          </a:p>
          <a:p>
            <a:pPr lvl="4"/>
            <a:r>
              <a:rPr lang="de-DE" dirty="0" smtClean="0"/>
              <a:t>„Klicken Sie hier:“, „weitere Informationen finden Sie hier:“</a:t>
            </a:r>
          </a:p>
          <a:p>
            <a:pPr lvl="3"/>
            <a:r>
              <a:rPr lang="de-DE" b="1" dirty="0" smtClean="0"/>
              <a:t>zulässig</a:t>
            </a:r>
            <a:r>
              <a:rPr lang="de-DE" dirty="0" smtClean="0"/>
              <a:t>:</a:t>
            </a:r>
          </a:p>
          <a:p>
            <a:pPr lvl="4"/>
            <a:r>
              <a:rPr lang="de-DE" dirty="0" smtClean="0"/>
              <a:t>„Bestellen Sie heute Ihre Kontaktlinsen online.“</a:t>
            </a:r>
          </a:p>
          <a:p>
            <a:pPr lvl="2"/>
            <a:endParaRPr lang="de-DE" dirty="0" smtClean="0"/>
          </a:p>
          <a:p>
            <a:pPr lvl="2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113715848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Inhalts-Richtlinien (4)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Marken und Werbeaussagen</a:t>
            </a:r>
          </a:p>
          <a:p>
            <a:pPr lvl="1"/>
            <a:r>
              <a:rPr lang="de-DE" dirty="0" smtClean="0"/>
              <a:t>keine unzulässige Verwendung von Marken etc.</a:t>
            </a:r>
          </a:p>
          <a:p>
            <a:pPr lvl="2"/>
            <a:r>
              <a:rPr lang="de-DE" dirty="0" smtClean="0"/>
              <a:t>„Google empfiehlt:“</a:t>
            </a:r>
          </a:p>
          <a:p>
            <a:pPr lvl="2"/>
            <a:r>
              <a:rPr lang="de-DE" dirty="0" smtClean="0"/>
              <a:t>„Google Sonderangebot“</a:t>
            </a:r>
          </a:p>
          <a:p>
            <a:pPr lvl="2"/>
            <a:r>
              <a:rPr lang="de-DE" dirty="0" smtClean="0"/>
              <a:t>„Coca-Cola Lackiermaschine“</a:t>
            </a:r>
          </a:p>
          <a:p>
            <a:pPr lvl="1"/>
            <a:r>
              <a:rPr lang="de-DE" dirty="0" smtClean="0"/>
              <a:t>keine falschen Werbeaussagen</a:t>
            </a:r>
          </a:p>
          <a:p>
            <a:pPr lvl="2"/>
            <a:r>
              <a:rPr lang="de-DE" dirty="0" smtClean="0"/>
              <a:t>Preise, Sonder- und Gratisangebote maximal 1-2 Klicks von der Zielseite entfernt</a:t>
            </a:r>
          </a:p>
          <a:p>
            <a:pPr lvl="2"/>
            <a:r>
              <a:rPr lang="de-DE" dirty="0" smtClean="0"/>
              <a:t>Superlative müssen von einer unabhängigen Instanz auf der Website bestätigt werden.</a:t>
            </a:r>
          </a:p>
          <a:p>
            <a:pPr lvl="3"/>
            <a:r>
              <a:rPr lang="de-DE" dirty="0" err="1" smtClean="0"/>
              <a:t>z.B</a:t>
            </a:r>
            <a:r>
              <a:rPr lang="de-DE" dirty="0" smtClean="0"/>
              <a:t>: „Nummer 1 in Deutschland“, „Schnellste Maschine der Welt“</a:t>
            </a:r>
          </a:p>
          <a:p>
            <a:pPr lvl="2"/>
            <a:r>
              <a:rPr lang="de-DE" dirty="0" smtClean="0"/>
              <a:t>Vergleichende Werbeaussagen müssen auf der Website bewiesen werden.</a:t>
            </a:r>
          </a:p>
          <a:p>
            <a:pPr lvl="3"/>
            <a:r>
              <a:rPr lang="de-DE" dirty="0" err="1" smtClean="0"/>
              <a:t>z.B</a:t>
            </a:r>
            <a:r>
              <a:rPr lang="de-DE" dirty="0" smtClean="0"/>
              <a:t>: „günstiger als XYZ“</a:t>
            </a:r>
          </a:p>
          <a:p>
            <a:pPr lvl="3"/>
            <a:endParaRPr lang="de-DE" dirty="0" smtClean="0"/>
          </a:p>
          <a:p>
            <a:pPr lvl="3"/>
            <a:endParaRPr lang="de-DE" b="1" dirty="0" smtClean="0"/>
          </a:p>
          <a:p>
            <a:pPr lvl="2"/>
            <a:endParaRPr lang="de-DE" dirty="0" smtClean="0"/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617792213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Website-Richtlinien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Was darf ich nicht?</a:t>
            </a:r>
          </a:p>
          <a:p>
            <a:pPr lvl="1"/>
            <a:r>
              <a:rPr lang="de-DE" dirty="0" smtClean="0"/>
              <a:t>Anzeigte URL und Domain der Zielseite stimmen nicht überein</a:t>
            </a:r>
          </a:p>
          <a:p>
            <a:pPr lvl="2"/>
            <a:r>
              <a:rPr lang="de-DE" dirty="0" smtClean="0"/>
              <a:t>ebenfalls die Anzeige verwendeten URLs</a:t>
            </a:r>
          </a:p>
          <a:p>
            <a:pPr lvl="1"/>
            <a:r>
              <a:rPr lang="de-DE" dirty="0" smtClean="0"/>
              <a:t>Die Zielseite..</a:t>
            </a:r>
          </a:p>
          <a:p>
            <a:pPr lvl="2"/>
            <a:r>
              <a:rPr lang="de-DE" dirty="0" smtClean="0"/>
              <a:t>...leitet auf eine andere Website weiter</a:t>
            </a:r>
          </a:p>
          <a:p>
            <a:pPr lvl="2"/>
            <a:r>
              <a:rPr lang="de-DE" dirty="0" smtClean="0"/>
              <a:t>...liefert 4er oder 5er Fehlercodes aus</a:t>
            </a:r>
          </a:p>
          <a:p>
            <a:pPr lvl="2"/>
            <a:r>
              <a:rPr lang="de-DE" dirty="0" smtClean="0"/>
              <a:t>...ist nicht sicher</a:t>
            </a:r>
          </a:p>
          <a:p>
            <a:pPr lvl="3"/>
            <a:r>
              <a:rPr lang="de-DE" dirty="0" err="1" smtClean="0"/>
              <a:t>Spyware</a:t>
            </a:r>
            <a:r>
              <a:rPr lang="de-DE" dirty="0" smtClean="0"/>
              <a:t> und Malware</a:t>
            </a:r>
          </a:p>
          <a:p>
            <a:pPr lvl="3"/>
            <a:r>
              <a:rPr lang="de-DE" dirty="0" smtClean="0"/>
              <a:t>keine </a:t>
            </a:r>
            <a:r>
              <a:rPr lang="de-DE" dirty="0" err="1" smtClean="0"/>
              <a:t>Pop-ups</a:t>
            </a:r>
            <a:r>
              <a:rPr lang="de-DE" dirty="0" smtClean="0"/>
              <a:t> oder nachgeahmte Systemwarnungen</a:t>
            </a:r>
          </a:p>
          <a:p>
            <a:pPr lvl="3"/>
            <a:r>
              <a:rPr lang="de-DE" dirty="0" smtClean="0"/>
              <a:t>„</a:t>
            </a:r>
            <a:r>
              <a:rPr lang="de-DE" dirty="0" err="1" smtClean="0"/>
              <a:t>zurück-Button</a:t>
            </a:r>
            <a:r>
              <a:rPr lang="de-DE" dirty="0" smtClean="0"/>
              <a:t>“ muss möglich sein</a:t>
            </a:r>
          </a:p>
          <a:p>
            <a:pPr lvl="2"/>
            <a:r>
              <a:rPr lang="de-DE" dirty="0" smtClean="0"/>
              <a:t>...ist eine gespiegelte Seite</a:t>
            </a:r>
          </a:p>
          <a:p>
            <a:pPr lvl="3"/>
            <a:r>
              <a:rPr lang="de-DE" dirty="0" smtClean="0"/>
              <a:t>enthält nur kopierte Inhalte einer anderen Website</a:t>
            </a:r>
          </a:p>
          <a:p>
            <a:pPr lvl="3"/>
            <a:r>
              <a:rPr lang="de-DE" dirty="0" smtClean="0"/>
              <a:t>bindet andere Websites per Frame ein</a:t>
            </a:r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915200176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Auswirkungen von Richtlinien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Wann werden Anzeigen </a:t>
            </a:r>
            <a:r>
              <a:rPr lang="de-DE" dirty="0" err="1" smtClean="0"/>
              <a:t>freigeschaltet</a:t>
            </a:r>
            <a:r>
              <a:rPr lang="de-DE" dirty="0" smtClean="0"/>
              <a:t>?</a:t>
            </a:r>
          </a:p>
          <a:p>
            <a:pPr lvl="1"/>
            <a:r>
              <a:rPr lang="de-DE" dirty="0" smtClean="0"/>
              <a:t>im Display- und Suchnetzwerk erst nach Überprüfung</a:t>
            </a:r>
          </a:p>
          <a:p>
            <a:pPr lvl="1"/>
            <a:r>
              <a:rPr lang="de-DE" dirty="0" smtClean="0"/>
              <a:t>auf </a:t>
            </a:r>
            <a:r>
              <a:rPr lang="de-DE" dirty="0" err="1" smtClean="0"/>
              <a:t>Google-Suchergebnisseiten</a:t>
            </a:r>
            <a:r>
              <a:rPr lang="de-DE" dirty="0" smtClean="0"/>
              <a:t> ohne Überprüfung</a:t>
            </a:r>
          </a:p>
          <a:p>
            <a:pPr lvl="1"/>
            <a:r>
              <a:rPr lang="de-DE" dirty="0" smtClean="0"/>
              <a:t>wenn es die Alters-Inhaltseinstufung erlaubt</a:t>
            </a:r>
          </a:p>
          <a:p>
            <a:pPr lvl="2"/>
            <a:r>
              <a:rPr lang="de-DE" dirty="0" smtClean="0"/>
              <a:t>Stichwort: Google </a:t>
            </a:r>
            <a:r>
              <a:rPr lang="de-DE" dirty="0" err="1" smtClean="0"/>
              <a:t>SafeSearch</a:t>
            </a:r>
            <a:endParaRPr lang="de-DE" dirty="0" smtClean="0"/>
          </a:p>
          <a:p>
            <a:r>
              <a:rPr lang="de-DE" dirty="0" smtClean="0"/>
              <a:t>Was passiert wenn meine Anzeige nicht den Richtlinien entspricht?</a:t>
            </a:r>
          </a:p>
          <a:p>
            <a:pPr lvl="1"/>
            <a:r>
              <a:rPr lang="de-DE" dirty="0" smtClean="0"/>
              <a:t>Anzeige wird abgelehnt</a:t>
            </a:r>
          </a:p>
          <a:p>
            <a:pPr lvl="1"/>
            <a:r>
              <a:rPr lang="de-DE" dirty="0" smtClean="0"/>
              <a:t>Anzeige wird nachträglich gesperrt</a:t>
            </a:r>
          </a:p>
          <a:p>
            <a:pPr lvl="1"/>
            <a:r>
              <a:rPr lang="de-DE" dirty="0" smtClean="0"/>
              <a:t>Konto wird aufgelöst</a:t>
            </a:r>
          </a:p>
          <a:p>
            <a:pPr lvl="1"/>
            <a:r>
              <a:rPr lang="de-DE" dirty="0" smtClean="0"/>
              <a:t>Alle zukünftigen Kontos werden automatisch aufgelöst</a:t>
            </a:r>
          </a:p>
          <a:p>
            <a:pPr lvl="2"/>
            <a:r>
              <a:rPr lang="de-DE" dirty="0" smtClean="0"/>
              <a:t>Ausschluss aus Google </a:t>
            </a:r>
            <a:r>
              <a:rPr lang="de-DE" dirty="0" err="1" smtClean="0"/>
              <a:t>Adwords</a:t>
            </a:r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027247460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Anzeigenqualität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Richtlinien und Anzeigenqualität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04972361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Anzeigenqualität: 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User möchten schnell Informationen finden</a:t>
            </a:r>
          </a:p>
          <a:p>
            <a:r>
              <a:rPr lang="de-DE" dirty="0" smtClean="0"/>
              <a:t>Google möchte </a:t>
            </a:r>
            <a:r>
              <a:rPr lang="de-DE" b="1" dirty="0" smtClean="0"/>
              <a:t>relevante </a:t>
            </a:r>
            <a:r>
              <a:rPr lang="de-DE" dirty="0" smtClean="0"/>
              <a:t>Ergebnisse und Anzeigen bieten</a:t>
            </a:r>
          </a:p>
          <a:p>
            <a:pPr lvl="1"/>
            <a:r>
              <a:rPr lang="de-DE" dirty="0" smtClean="0"/>
              <a:t>Entscheidende Faktor ist </a:t>
            </a:r>
            <a:r>
              <a:rPr lang="de-DE" b="1" dirty="0" smtClean="0"/>
              <a:t>Relevanz</a:t>
            </a:r>
          </a:p>
          <a:p>
            <a:pPr lvl="2"/>
            <a:r>
              <a:rPr lang="de-DE" dirty="0" smtClean="0"/>
              <a:t>Bei Suchergebnissen wird das </a:t>
            </a:r>
            <a:r>
              <a:rPr lang="de-DE" dirty="0" err="1" smtClean="0"/>
              <a:t>u.a</a:t>
            </a:r>
            <a:r>
              <a:rPr lang="de-DE" dirty="0" smtClean="0"/>
              <a:t>. durch den </a:t>
            </a:r>
            <a:r>
              <a:rPr lang="de-DE" dirty="0" err="1" smtClean="0"/>
              <a:t>PageRank</a:t>
            </a:r>
            <a:r>
              <a:rPr lang="de-DE" dirty="0" smtClean="0"/>
              <a:t> gemessen</a:t>
            </a:r>
          </a:p>
          <a:p>
            <a:pPr lvl="2"/>
            <a:r>
              <a:rPr lang="de-DE" dirty="0" smtClean="0"/>
              <a:t>Bei Anzeigen verwendet man einen „Qualitätsfaktor“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804310562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Qualitätsfaktor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Berechnet sich aus verschiedenen Faktoren abhängig vom Werbenetzwerk</a:t>
            </a:r>
          </a:p>
          <a:p>
            <a:r>
              <a:rPr lang="de-DE" dirty="0" smtClean="0"/>
              <a:t>Google und Such-Werbenetzwerk</a:t>
            </a:r>
          </a:p>
          <a:p>
            <a:pPr lvl="1"/>
            <a:r>
              <a:rPr lang="de-DE" dirty="0" smtClean="0"/>
              <a:t>CTR (der Anzeige, Anzeigengruppe, </a:t>
            </a:r>
            <a:r>
              <a:rPr lang="de-DE" dirty="0" err="1" smtClean="0"/>
              <a:t>Keywords</a:t>
            </a:r>
            <a:r>
              <a:rPr lang="de-DE" dirty="0" smtClean="0"/>
              <a:t> und des Kontos)</a:t>
            </a:r>
          </a:p>
          <a:p>
            <a:pPr lvl="2"/>
            <a:r>
              <a:rPr lang="de-DE" dirty="0" smtClean="0"/>
              <a:t>schlechte </a:t>
            </a:r>
            <a:r>
              <a:rPr lang="de-DE" dirty="0" err="1" smtClean="0"/>
              <a:t>Keywords</a:t>
            </a:r>
            <a:r>
              <a:rPr lang="de-DE" dirty="0" smtClean="0"/>
              <a:t> können den Qualitätsfaktor von anderen senken!</a:t>
            </a:r>
          </a:p>
          <a:p>
            <a:pPr lvl="1"/>
            <a:r>
              <a:rPr lang="de-DE" dirty="0" smtClean="0"/>
              <a:t>Qualität der Zielseite</a:t>
            </a:r>
          </a:p>
          <a:p>
            <a:pPr lvl="1"/>
            <a:r>
              <a:rPr lang="de-DE" dirty="0" smtClean="0"/>
              <a:t> Relevanz der </a:t>
            </a:r>
            <a:r>
              <a:rPr lang="de-DE" dirty="0" err="1" smtClean="0"/>
              <a:t>Adwords</a:t>
            </a:r>
            <a:r>
              <a:rPr lang="de-DE" dirty="0" smtClean="0"/>
              <a:t> zur Suchanfrage</a:t>
            </a:r>
          </a:p>
          <a:p>
            <a:pPr lvl="1"/>
            <a:r>
              <a:rPr lang="de-DE" dirty="0" smtClean="0"/>
              <a:t>Kontoleistung in der Region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791123982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Qualitätsfaktor(2)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Display Netzwerk</a:t>
            </a:r>
          </a:p>
          <a:p>
            <a:pPr lvl="1"/>
            <a:r>
              <a:rPr lang="de-DE" dirty="0" smtClean="0"/>
              <a:t>kontextbezogene und </a:t>
            </a:r>
            <a:r>
              <a:rPr lang="de-DE" dirty="0" err="1" smtClean="0"/>
              <a:t>placementbezogene</a:t>
            </a:r>
            <a:r>
              <a:rPr lang="de-DE" dirty="0" smtClean="0"/>
              <a:t> Anzeige</a:t>
            </a:r>
          </a:p>
          <a:p>
            <a:pPr lvl="1"/>
            <a:r>
              <a:rPr lang="de-DE" dirty="0" smtClean="0"/>
              <a:t>unterschiedliche </a:t>
            </a:r>
            <a:r>
              <a:rPr lang="de-DE" dirty="0" err="1" smtClean="0"/>
              <a:t>Qualtitätsfaktoren</a:t>
            </a:r>
            <a:r>
              <a:rPr lang="de-DE" dirty="0" smtClean="0"/>
              <a:t> je Gebotsoption</a:t>
            </a:r>
          </a:p>
          <a:p>
            <a:pPr lvl="2"/>
            <a:r>
              <a:rPr lang="de-DE" dirty="0" smtClean="0"/>
              <a:t>Gebotsoption CTR</a:t>
            </a:r>
          </a:p>
          <a:p>
            <a:pPr lvl="3"/>
            <a:r>
              <a:rPr lang="de-DE" dirty="0" err="1" smtClean="0"/>
              <a:t>CTR-Rate</a:t>
            </a:r>
            <a:endParaRPr lang="de-DE" dirty="0" smtClean="0"/>
          </a:p>
          <a:p>
            <a:pPr lvl="3"/>
            <a:r>
              <a:rPr lang="de-DE" dirty="0" smtClean="0"/>
              <a:t>Relevanz der </a:t>
            </a:r>
            <a:r>
              <a:rPr lang="de-DE" dirty="0" err="1" smtClean="0"/>
              <a:t>Keywords</a:t>
            </a:r>
            <a:r>
              <a:rPr lang="de-DE" dirty="0" smtClean="0"/>
              <a:t> zur Suchanfrage (nur bei kontextbezogen)</a:t>
            </a:r>
          </a:p>
          <a:p>
            <a:pPr lvl="3"/>
            <a:r>
              <a:rPr lang="de-DE" dirty="0" smtClean="0"/>
              <a:t>Qualität der Zielseite</a:t>
            </a:r>
          </a:p>
          <a:p>
            <a:pPr lvl="2"/>
            <a:r>
              <a:rPr lang="de-DE" dirty="0" smtClean="0"/>
              <a:t>Gebotsoption CPM</a:t>
            </a:r>
          </a:p>
          <a:p>
            <a:pPr lvl="3"/>
            <a:r>
              <a:rPr lang="de-DE" dirty="0" smtClean="0"/>
              <a:t>Qualität der Zielseite</a:t>
            </a:r>
          </a:p>
          <a:p>
            <a:pPr lvl="1">
              <a:buNone/>
            </a:pPr>
            <a:endParaRPr lang="de-DE" dirty="0" smtClean="0"/>
          </a:p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51457205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Überprüfen des Qualitätsfaktor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Seite zur </a:t>
            </a:r>
            <a:r>
              <a:rPr lang="de-DE" dirty="0" err="1" smtClean="0"/>
              <a:t>Keywords-Analyse</a:t>
            </a:r>
            <a:endParaRPr lang="de-DE" dirty="0" smtClean="0"/>
          </a:p>
          <a:p>
            <a:pPr lvl="1"/>
            <a:r>
              <a:rPr lang="de-DE" dirty="0" smtClean="0"/>
              <a:t>Infofeld neben </a:t>
            </a:r>
            <a:r>
              <a:rPr lang="de-DE" dirty="0" err="1" smtClean="0"/>
              <a:t>Keywords</a:t>
            </a:r>
            <a:endParaRPr lang="de-DE" dirty="0" smtClean="0"/>
          </a:p>
          <a:p>
            <a:r>
              <a:rPr lang="de-DE" dirty="0" err="1" smtClean="0"/>
              <a:t>Keyword-Status</a:t>
            </a:r>
            <a:endParaRPr lang="de-DE" dirty="0" smtClean="0"/>
          </a:p>
          <a:p>
            <a:pPr lvl="1"/>
            <a:r>
              <a:rPr lang="de-DE" dirty="0" smtClean="0"/>
              <a:t>Aktiv</a:t>
            </a:r>
          </a:p>
          <a:p>
            <a:pPr lvl="1"/>
            <a:r>
              <a:rPr lang="de-DE" dirty="0" smtClean="0"/>
              <a:t>Pausiert/Gelöscht</a:t>
            </a:r>
          </a:p>
          <a:p>
            <a:pPr lvl="1"/>
            <a:r>
              <a:rPr lang="de-DE" dirty="0" smtClean="0"/>
              <a:t>Geringes Suchvolumen</a:t>
            </a:r>
          </a:p>
          <a:p>
            <a:pPr lvl="2"/>
            <a:r>
              <a:rPr lang="de-DE" dirty="0" err="1" smtClean="0"/>
              <a:t>Keywords</a:t>
            </a:r>
            <a:r>
              <a:rPr lang="de-DE" dirty="0" smtClean="0"/>
              <a:t> wurde von Google vorerst ausgesetzt</a:t>
            </a:r>
          </a:p>
          <a:p>
            <a:pPr lvl="1"/>
            <a:r>
              <a:rPr lang="de-DE" dirty="0" smtClean="0"/>
              <a:t>Unter dem Gebot für die erste Seite</a:t>
            </a:r>
          </a:p>
          <a:p>
            <a:pPr lvl="1"/>
            <a:r>
              <a:rPr lang="de-DE" dirty="0" smtClean="0"/>
              <a:t>Niedriger </a:t>
            </a:r>
            <a:r>
              <a:rPr lang="de-DE" dirty="0" err="1" smtClean="0"/>
              <a:t>Qualtitätsfaktor</a:t>
            </a:r>
            <a:endParaRPr lang="de-DE" dirty="0" smtClean="0"/>
          </a:p>
          <a:p>
            <a:r>
              <a:rPr lang="de-DE" dirty="0" smtClean="0"/>
              <a:t>Spalte CTR</a:t>
            </a:r>
          </a:p>
          <a:p>
            <a:pPr lvl="1"/>
            <a:r>
              <a:rPr lang="de-DE" dirty="0" smtClean="0"/>
              <a:t>Bei Suchanfragen ist CTR von &gt;1% sehr guter Wert</a:t>
            </a:r>
          </a:p>
          <a:p>
            <a:pPr lvl="1"/>
            <a:r>
              <a:rPr lang="de-DE" dirty="0" smtClean="0"/>
              <a:t>Bei Display-Netzwerk ist CTR relativ zu einer durchschnittlichen Anzeige auf der Website zu sehen</a:t>
            </a:r>
          </a:p>
          <a:p>
            <a:pPr lvl="2"/>
            <a:r>
              <a:rPr lang="de-DE" dirty="0" smtClean="0"/>
              <a:t>Wenn CTR einer Anzeige auf einer bestimmten Website durchschnittlich 0,01% beträgt, ist ein CTR </a:t>
            </a:r>
            <a:r>
              <a:rPr lang="de-DE" smtClean="0"/>
              <a:t>von </a:t>
            </a:r>
            <a:r>
              <a:rPr lang="de-DE" smtClean="0"/>
              <a:t>0,005</a:t>
            </a:r>
            <a:r>
              <a:rPr lang="de-DE" dirty="0" smtClean="0"/>
              <a:t>% sehr gut</a:t>
            </a:r>
          </a:p>
          <a:p>
            <a:pPr lvl="1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Zielseitenqualität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Wie sieht eine gute Zielseite für Google aus</a:t>
            </a:r>
          </a:p>
          <a:p>
            <a:pPr lvl="1"/>
            <a:r>
              <a:rPr lang="de-DE" dirty="0" smtClean="0"/>
              <a:t>Relevanter, eigenständiger </a:t>
            </a:r>
            <a:r>
              <a:rPr lang="de-DE" dirty="0" err="1" smtClean="0"/>
              <a:t>Content</a:t>
            </a:r>
            <a:endParaRPr lang="de-DE" dirty="0" smtClean="0"/>
          </a:p>
          <a:p>
            <a:pPr lvl="2"/>
            <a:r>
              <a:rPr lang="de-DE" dirty="0" smtClean="0"/>
              <a:t>Zielseite ist die „richtige“ Seite, nicht die Startseite</a:t>
            </a:r>
          </a:p>
          <a:p>
            <a:pPr lvl="1"/>
            <a:r>
              <a:rPr lang="de-DE" dirty="0" smtClean="0"/>
              <a:t>Transparenz</a:t>
            </a:r>
          </a:p>
          <a:p>
            <a:pPr lvl="2"/>
            <a:r>
              <a:rPr lang="de-DE" dirty="0" smtClean="0"/>
              <a:t>Datenschutz</a:t>
            </a:r>
          </a:p>
          <a:p>
            <a:pPr lvl="2"/>
            <a:r>
              <a:rPr lang="de-DE" dirty="0" smtClean="0"/>
              <a:t>Sicherheit</a:t>
            </a:r>
          </a:p>
          <a:p>
            <a:pPr lvl="2"/>
            <a:r>
              <a:rPr lang="de-DE" dirty="0" smtClean="0"/>
              <a:t>verständliche Inhalte der Website und beworbenen Produkte</a:t>
            </a:r>
          </a:p>
          <a:p>
            <a:pPr lvl="1"/>
            <a:r>
              <a:rPr lang="de-DE" dirty="0" smtClean="0"/>
              <a:t>Nutzerfreundlichkeit</a:t>
            </a:r>
          </a:p>
          <a:p>
            <a:pPr lvl="2"/>
            <a:r>
              <a:rPr lang="de-DE" dirty="0" smtClean="0"/>
              <a:t>schnelle Ladezeit</a:t>
            </a:r>
          </a:p>
          <a:p>
            <a:pPr lvl="2"/>
            <a:r>
              <a:rPr lang="de-DE" dirty="0" smtClean="0"/>
              <a:t>einfache Benutzbarkeit</a:t>
            </a:r>
          </a:p>
          <a:p>
            <a:pPr lvl="2"/>
            <a:r>
              <a:rPr lang="de-DE" dirty="0" smtClean="0"/>
              <a:t>wenig störende Elemente (</a:t>
            </a:r>
            <a:r>
              <a:rPr lang="de-DE" dirty="0" err="1" smtClean="0"/>
              <a:t>Pop-ups</a:t>
            </a:r>
            <a:r>
              <a:rPr lang="de-DE" dirty="0" smtClean="0"/>
              <a:t>, Anzeigen etc.)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915200176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ungültige Klicks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Richtlinien und Anzeigenqualität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504972361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ungültige Klicks: 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Welche Klicks sind ungültig?</a:t>
            </a:r>
          </a:p>
          <a:p>
            <a:pPr lvl="1"/>
            <a:r>
              <a:rPr lang="de-DE" dirty="0" smtClean="0"/>
              <a:t>wiederholte manuelle Klicks</a:t>
            </a:r>
          </a:p>
          <a:p>
            <a:pPr lvl="1"/>
            <a:r>
              <a:rPr lang="de-DE" dirty="0" smtClean="0"/>
              <a:t>Klicks durch automatisierte Tools</a:t>
            </a:r>
          </a:p>
          <a:p>
            <a:r>
              <a:rPr lang="de-DE" dirty="0" smtClean="0"/>
              <a:t>Woher kommen legitime mehrfache Klicks?</a:t>
            </a:r>
          </a:p>
          <a:p>
            <a:pPr lvl="1"/>
            <a:r>
              <a:rPr lang="de-DE" dirty="0" smtClean="0"/>
              <a:t>Internetanbieter geben gleiche IP an mehrere Nutzer</a:t>
            </a:r>
          </a:p>
          <a:p>
            <a:pPr lvl="1"/>
            <a:r>
              <a:rPr lang="de-DE" dirty="0" smtClean="0"/>
              <a:t>Benutzer kehrt auf Website zurück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092423944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ungültige Klicks: </a:t>
            </a:r>
            <a:r>
              <a:rPr lang="de-DE" dirty="0" err="1" smtClean="0"/>
              <a:t>Googles</a:t>
            </a:r>
            <a:r>
              <a:rPr lang="de-DE" dirty="0" smtClean="0"/>
              <a:t> Maßnahmen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Echtzeitfilter</a:t>
            </a:r>
          </a:p>
          <a:p>
            <a:r>
              <a:rPr lang="de-DE" dirty="0" smtClean="0"/>
              <a:t>Weitere manuelle Analysen</a:t>
            </a:r>
          </a:p>
          <a:p>
            <a:pPr lvl="1"/>
            <a:r>
              <a:rPr lang="de-DE" dirty="0" smtClean="0"/>
              <a:t>verdächtige Klickmuster</a:t>
            </a:r>
          </a:p>
          <a:p>
            <a:r>
              <a:rPr lang="de-DE" smtClean="0"/>
              <a:t>Untersuchungen</a:t>
            </a:r>
          </a:p>
          <a:p>
            <a:pPr lvl="1"/>
            <a:r>
              <a:rPr lang="de-DE" dirty="0" smtClean="0"/>
              <a:t>durch Anfragen von Nutzern gemeldete Fälle</a:t>
            </a:r>
          </a:p>
          <a:p>
            <a:r>
              <a:rPr lang="de-DE" dirty="0" smtClean="0"/>
              <a:t>ungültige Klicks werden nicht berechnet</a:t>
            </a:r>
          </a:p>
          <a:p>
            <a:pPr lvl="1"/>
            <a:r>
              <a:rPr lang="de-DE" dirty="0" smtClean="0"/>
              <a:t>nachträglich erkannter Missbrauch wird gutgeschrieben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20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675398757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463677"/>
          </a:xfrm>
        </p:spPr>
        <p:txBody>
          <a:bodyPr>
            <a:normAutofit/>
          </a:bodyPr>
          <a:lstStyle/>
          <a:p>
            <a:r>
              <a:rPr lang="de-DE" dirty="0" smtClean="0"/>
              <a:t>Wie identifiziere ich selber ungültige Klicks?</a:t>
            </a:r>
          </a:p>
          <a:p>
            <a:pPr lvl="1"/>
            <a:r>
              <a:rPr lang="de-DE" dirty="0" smtClean="0"/>
              <a:t>Optimierung der eigenen Kampagne</a:t>
            </a:r>
          </a:p>
          <a:p>
            <a:pPr lvl="2"/>
            <a:r>
              <a:rPr lang="de-DE" dirty="0" smtClean="0"/>
              <a:t>zielgerichtet</a:t>
            </a:r>
          </a:p>
          <a:p>
            <a:pPr lvl="2"/>
            <a:r>
              <a:rPr lang="de-DE" dirty="0" err="1" smtClean="0"/>
              <a:t>Conversion-Rate</a:t>
            </a:r>
            <a:r>
              <a:rPr lang="de-DE" dirty="0" smtClean="0"/>
              <a:t> beachten</a:t>
            </a:r>
          </a:p>
          <a:p>
            <a:pPr lvl="1"/>
            <a:r>
              <a:rPr lang="de-DE" dirty="0" smtClean="0"/>
              <a:t>Google </a:t>
            </a:r>
            <a:r>
              <a:rPr lang="de-DE" dirty="0" err="1" smtClean="0"/>
              <a:t>Analytics</a:t>
            </a:r>
            <a:endParaRPr lang="de-DE" dirty="0" smtClean="0"/>
          </a:p>
          <a:p>
            <a:pPr lvl="2"/>
            <a:r>
              <a:rPr lang="de-DE" dirty="0" smtClean="0"/>
              <a:t>unerwartetes Ansteigen von Nutzerzahlen</a:t>
            </a:r>
          </a:p>
          <a:p>
            <a:pPr lvl="2"/>
            <a:r>
              <a:rPr lang="de-DE" dirty="0" smtClean="0"/>
              <a:t>mehrfache Klicks von einer Quelle</a:t>
            </a:r>
          </a:p>
          <a:p>
            <a:pPr lvl="1"/>
            <a:r>
              <a:rPr lang="de-DE" dirty="0" smtClean="0"/>
              <a:t>Spalten zu ungültigen Klicks bei </a:t>
            </a:r>
            <a:r>
              <a:rPr lang="de-DE" dirty="0" err="1" smtClean="0"/>
              <a:t>Keyword-Analyse</a:t>
            </a:r>
            <a:r>
              <a:rPr lang="de-DE" dirty="0" smtClean="0"/>
              <a:t> einblenden</a:t>
            </a:r>
          </a:p>
          <a:p>
            <a:r>
              <a:rPr lang="de-DE" dirty="0" smtClean="0"/>
              <a:t>Bei Verdacht Google mit Details der Aktivität melden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ungültige Klicks: Eigene Maßnahmen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934117038"/>
      </p:ext>
    </p:extLst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  <mc:AlternateContent>
    <mc:Choice xmlns:mv="urn:schemas-microsoft-com:mac:vml"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1028</Words>
  <Application>Microsoft Macintosh PowerPoint</Application>
  <PresentationFormat>Bildschirmpräsentation (16:9)</PresentationFormat>
  <Paragraphs>239</Paragraphs>
  <Slides>22</Slides>
  <Notes>0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Vorlage 16-9</vt:lpstr>
      <vt:lpstr>Richtlinien und Anzeigenqualität</vt:lpstr>
      <vt:lpstr>Agenda: Richtlinien und Anzeigenqualität</vt:lpstr>
      <vt:lpstr>Richtlinien </vt:lpstr>
      <vt:lpstr>Richtlinien: Einführung</vt:lpstr>
      <vt:lpstr>Technische Richtlinien </vt:lpstr>
      <vt:lpstr>Inhalts-Richtlinien(1)</vt:lpstr>
      <vt:lpstr>Inhalts-Richtlinien (2)</vt:lpstr>
      <vt:lpstr>Inhalts-Richtlinien(3)</vt:lpstr>
      <vt:lpstr>Inhalts-Richtlinien (4)</vt:lpstr>
      <vt:lpstr>Website-Richtlinien</vt:lpstr>
      <vt:lpstr>Auswirkungen von Richtlinien</vt:lpstr>
      <vt:lpstr>Anzeigenqualität</vt:lpstr>
      <vt:lpstr>Anzeigenqualität: Einführung</vt:lpstr>
      <vt:lpstr>Qualitätsfaktor</vt:lpstr>
      <vt:lpstr>Qualitätsfaktor(2)</vt:lpstr>
      <vt:lpstr>Überprüfen des Qualitätsfaktor</vt:lpstr>
      <vt:lpstr>Zielseitenqualität</vt:lpstr>
      <vt:lpstr>ungültige Klicks</vt:lpstr>
      <vt:lpstr>ungültige Klicks: Einführung</vt:lpstr>
      <vt:lpstr>ungültige Klicks: Googles Maßnahmen</vt:lpstr>
      <vt:lpstr>ungültige Klicks: Eigene Maßnahmen</vt:lpstr>
      <vt:lpstr>Fragen?</vt:lpstr>
    </vt:vector>
  </TitlesOfParts>
  <Company>itao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 und Kampagnengrundlagen</dc:title>
  <dc:creator>Eneko</dc:creator>
  <cp:lastModifiedBy>Philipp Hanebrink</cp:lastModifiedBy>
  <cp:revision>243</cp:revision>
  <dcterms:created xsi:type="dcterms:W3CDTF">2011-07-18T06:41:14Z</dcterms:created>
  <dcterms:modified xsi:type="dcterms:W3CDTF">2011-07-18T06:53:19Z</dcterms:modified>
</cp:coreProperties>
</file>