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73" r:id="rId4"/>
    <p:sldId id="278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9" r:id="rId14"/>
    <p:sldId id="288" r:id="rId15"/>
    <p:sldId id="289" r:id="rId16"/>
    <p:sldId id="290" r:id="rId17"/>
    <p:sldId id="297" r:id="rId18"/>
    <p:sldId id="291" r:id="rId19"/>
    <p:sldId id="298" r:id="rId20"/>
    <p:sldId id="277" r:id="rId21"/>
  </p:sldIdLst>
  <p:sldSz cx="9144000" cy="5143500" type="screen16x9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DDD39"/>
    <a:srgbClr val="4C5A52"/>
    <a:srgbClr val="FFFF6D"/>
    <a:srgbClr val="FFFF60"/>
    <a:srgbClr val="21232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427" autoAdjust="0"/>
    <p:restoredTop sz="91983" autoAdjust="0"/>
  </p:normalViewPr>
  <p:slideViewPr>
    <p:cSldViewPr>
      <p:cViewPr varScale="1">
        <p:scale>
          <a:sx n="96" d="100"/>
          <a:sy n="96" d="100"/>
        </p:scale>
        <p:origin x="-384" y="-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9058F54-9E11-4A60-BF1A-18D6CF1CD5E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326191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-3964826"/>
            <a:ext cx="9144000" cy="8768824"/>
          </a:xfrm>
          <a:prstGeom prst="rect">
            <a:avLst/>
          </a:prstGeom>
          <a:gradFill flip="none" rotWithShape="1">
            <a:gsLst>
              <a:gs pos="14000">
                <a:srgbClr val="FFFF6D"/>
              </a:gs>
              <a:gs pos="74000">
                <a:srgbClr val="FFFF6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77356" y="696504"/>
            <a:ext cx="7561263" cy="1210865"/>
          </a:xfrm>
        </p:spPr>
        <p:txBody>
          <a:bodyPr/>
          <a:lstStyle>
            <a:lvl1pPr marL="447675" indent="-447675">
              <a:lnSpc>
                <a:spcPct val="90000"/>
              </a:lnSpc>
              <a:buClr>
                <a:schemeClr val="bg1"/>
              </a:buClr>
              <a:buFont typeface="Wingdings 2" pitchFamily="18" charset="2"/>
              <a:buChar char="¡"/>
              <a:defRPr sz="42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89057" y="2016007"/>
            <a:ext cx="7283473" cy="1500198"/>
          </a:xfrm>
          <a:prstGeom prst="rect">
            <a:avLst/>
          </a:prstGeom>
        </p:spPr>
        <p:txBody>
          <a:bodyPr/>
          <a:lstStyle>
            <a:lvl1pPr marL="0" indent="0">
              <a:buFont typeface="Wingdings" charset="2"/>
              <a:buNone/>
              <a:defRPr sz="2800"/>
            </a:lvl1pPr>
          </a:lstStyle>
          <a:p>
            <a:r>
              <a:rPr lang="de-DE" smtClean="0"/>
              <a:t>Formatvorlage des Untertitelmasters durch Klicken bearbeiten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xmlns="" val="1242843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286750" y="4797029"/>
            <a:ext cx="425450" cy="322659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>
              <a:defRPr/>
            </a:pPr>
            <a:r>
              <a:rPr lang="de-DE" sz="2400" dirty="0">
                <a:solidFill>
                  <a:srgbClr val="DDDD39"/>
                </a:solidFill>
                <a:sym typeface="Wingdings"/>
              </a:rPr>
              <a:t>»</a:t>
            </a:r>
            <a:endParaRPr lang="de-DE" sz="2400" dirty="0">
              <a:solidFill>
                <a:srgbClr val="DDDD39"/>
              </a:solidFill>
            </a:endParaRPr>
          </a:p>
        </p:txBody>
      </p:sp>
      <p:sp>
        <p:nvSpPr>
          <p:cNvPr id="26" name="Titel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3" name="Inhaltsplatzhalter 32"/>
          <p:cNvSpPr>
            <a:spLocks noGrp="1"/>
          </p:cNvSpPr>
          <p:nvPr>
            <p:ph sz="quarter" idx="16"/>
          </p:nvPr>
        </p:nvSpPr>
        <p:spPr>
          <a:xfrm>
            <a:off x="752844" y="1165473"/>
            <a:ext cx="7959356" cy="3336280"/>
          </a:xfrm>
          <a:prstGeom prst="rect">
            <a:avLst/>
          </a:prstGeom>
        </p:spPr>
        <p:txBody>
          <a:bodyPr tIns="0" bIns="0">
            <a:normAutofit/>
          </a:bodyPr>
          <a:lstStyle>
            <a:lvl1pPr>
              <a:buSzPct val="90000"/>
              <a:buFont typeface="Wingdings 2" pitchFamily="18" charset="2"/>
              <a:buChar char=""/>
              <a:defRPr sz="2600" baseline="0"/>
            </a:lvl1pPr>
            <a:lvl2pPr marL="681038" indent="-223838">
              <a:defRPr baseline="0"/>
            </a:lvl2pPr>
            <a:lvl3pPr marL="1030288" indent="-188913">
              <a:defRPr sz="1600"/>
            </a:lvl3pPr>
            <a:lvl4pPr marL="1344613" indent="-171450">
              <a:buClr>
                <a:srgbClr val="DDDD39"/>
              </a:buClr>
              <a:buSzPct val="120000"/>
              <a:defRPr sz="1400"/>
            </a:lvl4pPr>
            <a:lvl5pPr marL="1666875" indent="-158750">
              <a:buClr>
                <a:srgbClr val="DDDD39"/>
              </a:buClr>
              <a:buSzPct val="120000"/>
              <a:buFont typeface="Courier New" pitchFamily="49" charset="0"/>
              <a:buChar char="o"/>
              <a:defRPr sz="1200"/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5" name="Datumsplatzhalter 10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11.07.2011</a:t>
            </a:fld>
            <a:endParaRPr lang="de-DE" dirty="0"/>
          </a:p>
        </p:txBody>
      </p:sp>
      <p:sp>
        <p:nvSpPr>
          <p:cNvPr id="6" name="Foliennummernplatzhalter 1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E92494-5FF0-4C96-A3C6-4222296B51B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3082958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6741" y="3305177"/>
            <a:ext cx="6704360" cy="1021557"/>
          </a:xfrm>
        </p:spPr>
        <p:txBody>
          <a:bodyPr anchor="t"/>
          <a:lstStyle>
            <a:lvl1pPr algn="l">
              <a:defRPr sz="44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1916" y="2180035"/>
            <a:ext cx="6749184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solidFill>
                  <a:srgbClr val="DDDD39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xmlns="" val="665329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275" y="280987"/>
            <a:ext cx="64833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2200" y="4824412"/>
            <a:ext cx="43180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182E9FD-DD86-4682-8EF3-0AC1E04AB12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2"/>
          </p:nvPr>
        </p:nvSpPr>
        <p:spPr>
          <a:xfrm>
            <a:off x="7531100" y="4824412"/>
            <a:ext cx="1181100" cy="3190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mtClean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2542CA7-AB8B-42C6-9F25-9AAB4F1D049A}" type="datetime1">
              <a:rPr lang="de-DE" smtClean="0"/>
              <a:pPr>
                <a:defRPr/>
              </a:pPr>
              <a:t>11.07.2011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80000"/>
        <a:buFont typeface="Wingdings" pitchFamily="1" charset="2"/>
        <a:buChar char="n"/>
        <a:defRPr sz="2400">
          <a:solidFill>
            <a:srgbClr val="4C5A5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00000"/>
        <a:buFont typeface="Wingdings" pitchFamily="1" charset="2"/>
        <a:buChar char="§"/>
        <a:defRPr sz="2000">
          <a:solidFill>
            <a:srgbClr val="4C5A52"/>
          </a:solidFill>
          <a:latin typeface="+mn-lt"/>
        </a:defRPr>
      </a:lvl2pPr>
      <a:lvl3pPr marL="1143000" indent="-2286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20000"/>
        <a:buFont typeface="Futura itao" pitchFamily="1" charset="0"/>
        <a:buChar char="»"/>
        <a:defRPr sz="2000">
          <a:solidFill>
            <a:srgbClr val="4C5A52"/>
          </a:solidFill>
          <a:latin typeface="+mn-lt"/>
        </a:defRPr>
      </a:lvl3pPr>
      <a:lvl4pPr marL="1600200" indent="-228600" algn="l" rtl="0" eaLnBrk="1" fontAlgn="base" hangingPunct="1">
        <a:spcBef>
          <a:spcPts val="600"/>
        </a:spcBef>
        <a:spcAft>
          <a:spcPct val="0"/>
        </a:spcAft>
        <a:buChar char="–"/>
        <a:defRPr sz="2000">
          <a:solidFill>
            <a:srgbClr val="4C5A52"/>
          </a:solidFill>
          <a:latin typeface="+mn-lt"/>
        </a:defRPr>
      </a:lvl4pPr>
      <a:lvl5pPr marL="2057400" indent="-228600" algn="l" rtl="0" eaLnBrk="1" fontAlgn="base" hangingPunct="1">
        <a:spcBef>
          <a:spcPts val="600"/>
        </a:spcBef>
        <a:spcAft>
          <a:spcPct val="0"/>
        </a:spcAft>
        <a:buChar char="»"/>
        <a:defRPr sz="2000">
          <a:solidFill>
            <a:srgbClr val="4C5A5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adwords.google.com/support/aw/bin/static.py?hl=de&amp;page=tips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Gebote und Budgets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err="1" smtClean="0"/>
              <a:t>AdWords</a:t>
            </a:r>
            <a:r>
              <a:rPr lang="de-DE" dirty="0"/>
              <a:t>-</a:t>
            </a:r>
            <a:r>
              <a:rPr lang="de-DE" dirty="0" smtClean="0"/>
              <a:t>Zertifizierung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896973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Agenda: Gebote und Budgets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Gebote</a:t>
            </a:r>
          </a:p>
          <a:p>
            <a:pPr lvl="1"/>
            <a:r>
              <a:rPr lang="de-DE" dirty="0" smtClean="0"/>
              <a:t>Einführung</a:t>
            </a:r>
            <a:endParaRPr lang="de-DE" dirty="0"/>
          </a:p>
          <a:p>
            <a:pPr lvl="1"/>
            <a:r>
              <a:rPr lang="de-DE" dirty="0"/>
              <a:t>Festlegen und </a:t>
            </a:r>
            <a:r>
              <a:rPr lang="de-DE" dirty="0" smtClean="0"/>
              <a:t>Verwalten</a:t>
            </a:r>
            <a:endParaRPr lang="de-DE" dirty="0"/>
          </a:p>
          <a:p>
            <a:pPr lvl="1"/>
            <a:r>
              <a:rPr lang="de-DE" dirty="0" smtClean="0"/>
              <a:t>bewährte Vorgehensweisen</a:t>
            </a:r>
          </a:p>
          <a:p>
            <a:r>
              <a:rPr lang="de-DE" dirty="0" smtClean="0"/>
              <a:t>Budgets</a:t>
            </a:r>
          </a:p>
          <a:p>
            <a:pPr lvl="1"/>
            <a:r>
              <a:rPr lang="de-DE" dirty="0" smtClean="0"/>
              <a:t>Einführung</a:t>
            </a:r>
          </a:p>
          <a:p>
            <a:pPr lvl="1"/>
            <a:r>
              <a:rPr lang="de-DE" dirty="0"/>
              <a:t>Festlegen und Verwalten</a:t>
            </a:r>
          </a:p>
          <a:p>
            <a:pPr lvl="1"/>
            <a:r>
              <a:rPr lang="de-DE" dirty="0"/>
              <a:t>bewährte </a:t>
            </a:r>
            <a:r>
              <a:rPr lang="de-DE" dirty="0" smtClean="0"/>
              <a:t>Vorgehensweisen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Gebote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Gebote und Budgets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Gebote: Grundlagen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Gebot kann als Betrag festgelegt werden ...</a:t>
            </a:r>
          </a:p>
          <a:p>
            <a:pPr lvl="1"/>
            <a:r>
              <a:rPr lang="de-DE" dirty="0" smtClean="0"/>
              <a:t>Pro Klick (</a:t>
            </a:r>
            <a:r>
              <a:rPr lang="de-DE" dirty="0" err="1" smtClean="0"/>
              <a:t>Cost</a:t>
            </a:r>
            <a:r>
              <a:rPr lang="de-DE" dirty="0" smtClean="0"/>
              <a:t>-per-Click, CPC)</a:t>
            </a:r>
          </a:p>
          <a:p>
            <a:pPr lvl="1"/>
            <a:r>
              <a:rPr lang="de-DE" dirty="0" smtClean="0"/>
              <a:t>Pro 1000 </a:t>
            </a:r>
            <a:r>
              <a:rPr lang="de-DE" dirty="0" err="1" smtClean="0"/>
              <a:t>Impressions</a:t>
            </a:r>
            <a:r>
              <a:rPr lang="de-DE" dirty="0" smtClean="0"/>
              <a:t> (CPM)</a:t>
            </a:r>
          </a:p>
          <a:p>
            <a:pPr lvl="1"/>
            <a:r>
              <a:rPr lang="de-DE" dirty="0" smtClean="0"/>
              <a:t>Pro Akquisition/Conversion (CPA)</a:t>
            </a:r>
            <a:endParaRPr lang="de-DE" dirty="0" smtClean="0">
              <a:solidFill>
                <a:schemeClr val="tx1"/>
              </a:solidFill>
            </a:endParaRPr>
          </a:p>
          <a:p>
            <a:r>
              <a:rPr lang="de-DE" dirty="0" smtClean="0"/>
              <a:t>Auktion unter allen zutreffenden Anzeigen</a:t>
            </a:r>
          </a:p>
          <a:p>
            <a:r>
              <a:rPr lang="de-DE" dirty="0" smtClean="0"/>
              <a:t>Gebot bestimmt ...</a:t>
            </a:r>
          </a:p>
          <a:p>
            <a:pPr lvl="1"/>
            <a:r>
              <a:rPr lang="de-DE" dirty="0" smtClean="0"/>
              <a:t>Ob Anzeige geschaltet wird</a:t>
            </a:r>
          </a:p>
          <a:p>
            <a:pPr lvl="1"/>
            <a:r>
              <a:rPr lang="de-DE" dirty="0" smtClean="0"/>
              <a:t>An welcher Position die Anzeige steht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3585928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Cost</a:t>
            </a:r>
            <a:r>
              <a:rPr lang="de-DE" dirty="0" smtClean="0"/>
              <a:t>-per-Click (CPC)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7959356" cy="3638525"/>
          </a:xfrm>
        </p:spPr>
        <p:txBody>
          <a:bodyPr>
            <a:normAutofit fontScale="77500" lnSpcReduction="20000"/>
          </a:bodyPr>
          <a:lstStyle/>
          <a:p>
            <a:r>
              <a:rPr lang="de-DE" dirty="0" smtClean="0"/>
              <a:t>Maximal zu zahlender Betrag</a:t>
            </a:r>
          </a:p>
          <a:p>
            <a:pPr lvl="1"/>
            <a:r>
              <a:rPr lang="de-DE" dirty="0" smtClean="0"/>
              <a:t>Fällt nur an, wenn Anzeige auch geschaltet wird</a:t>
            </a:r>
          </a:p>
          <a:p>
            <a:r>
              <a:rPr lang="de-DE" dirty="0" smtClean="0"/>
              <a:t>Höherer Anzeigenrang im </a:t>
            </a:r>
            <a:r>
              <a:rPr lang="de-DE" b="1" dirty="0" smtClean="0"/>
              <a:t>Such-Werbenetzwerk</a:t>
            </a:r>
            <a:r>
              <a:rPr lang="de-DE" dirty="0" smtClean="0"/>
              <a:t> durch ...</a:t>
            </a:r>
          </a:p>
          <a:p>
            <a:pPr lvl="1"/>
            <a:r>
              <a:rPr lang="de-DE" dirty="0" smtClean="0"/>
              <a:t>Relevante </a:t>
            </a:r>
            <a:r>
              <a:rPr lang="de-DE" dirty="0" err="1"/>
              <a:t>Keywords</a:t>
            </a:r>
            <a:r>
              <a:rPr lang="de-DE" dirty="0"/>
              <a:t> und </a:t>
            </a:r>
            <a:r>
              <a:rPr lang="de-DE" dirty="0" smtClean="0"/>
              <a:t>Anzeigentexte	</a:t>
            </a:r>
          </a:p>
          <a:p>
            <a:pPr lvl="1"/>
            <a:r>
              <a:rPr lang="de-DE" dirty="0" smtClean="0"/>
              <a:t>hohes </a:t>
            </a:r>
            <a:r>
              <a:rPr lang="de-DE" dirty="0"/>
              <a:t>CPC-</a:t>
            </a:r>
            <a:r>
              <a:rPr lang="de-DE" dirty="0" smtClean="0"/>
              <a:t>Gebot</a:t>
            </a:r>
          </a:p>
          <a:p>
            <a:pPr lvl="1"/>
            <a:r>
              <a:rPr lang="de-DE" dirty="0" smtClean="0"/>
              <a:t>hohe Klickrate</a:t>
            </a:r>
          </a:p>
          <a:p>
            <a:r>
              <a:rPr lang="de-DE" dirty="0" smtClean="0"/>
              <a:t>Höherer Anzeigenrang </a:t>
            </a:r>
            <a:r>
              <a:rPr lang="de-DE" dirty="0"/>
              <a:t>im </a:t>
            </a:r>
            <a:r>
              <a:rPr lang="de-DE" b="1" dirty="0" smtClean="0"/>
              <a:t>Display-Werbenetzwerk</a:t>
            </a:r>
            <a:r>
              <a:rPr lang="de-DE" dirty="0"/>
              <a:t> durch ...</a:t>
            </a:r>
            <a:endParaRPr lang="de-DE" b="1" dirty="0"/>
          </a:p>
          <a:p>
            <a:pPr lvl="1"/>
            <a:r>
              <a:rPr lang="de-DE" dirty="0" smtClean="0"/>
              <a:t>Gebot der Anzeige/Anzeigengruppe</a:t>
            </a:r>
          </a:p>
          <a:p>
            <a:pPr lvl="1"/>
            <a:r>
              <a:rPr lang="de-DE" dirty="0" smtClean="0"/>
              <a:t>Vorherige Leistung der Anzeige (auf der Website)</a:t>
            </a:r>
          </a:p>
          <a:p>
            <a:pPr lvl="1"/>
            <a:r>
              <a:rPr lang="de-DE" dirty="0" smtClean="0"/>
              <a:t>Qualität der Zielseite</a:t>
            </a:r>
          </a:p>
          <a:p>
            <a:endParaRPr lang="de-DE" dirty="0" smtClean="0"/>
          </a:p>
          <a:p>
            <a:pPr lvl="1"/>
            <a:r>
              <a:rPr lang="de-DE" dirty="0" smtClean="0"/>
              <a:t>Weitere </a:t>
            </a:r>
            <a:r>
              <a:rPr lang="de-DE" dirty="0"/>
              <a:t>Tipps </a:t>
            </a:r>
            <a:r>
              <a:rPr lang="de-DE" dirty="0" smtClean="0"/>
              <a:t>unter</a:t>
            </a:r>
          </a:p>
          <a:p>
            <a:pPr lvl="2"/>
            <a:r>
              <a:rPr lang="de-DE" dirty="0" smtClean="0">
                <a:hlinkClick r:id="rId2"/>
              </a:rPr>
              <a:t>http</a:t>
            </a:r>
            <a:r>
              <a:rPr lang="de-DE" dirty="0">
                <a:hlinkClick r:id="rId2"/>
              </a:rPr>
              <a:t>://adwords.google.com/support/aw/bin/static.py?hl=de&amp;page=</a:t>
            </a:r>
            <a:r>
              <a:rPr lang="de-DE" dirty="0" smtClean="0">
                <a:hlinkClick r:id="rId2"/>
              </a:rPr>
              <a:t>tips.html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676165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Gebotsoptionen: CPC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7959356" cy="3638525"/>
          </a:xfrm>
        </p:spPr>
        <p:txBody>
          <a:bodyPr>
            <a:normAutofit/>
          </a:bodyPr>
          <a:lstStyle/>
          <a:p>
            <a:r>
              <a:rPr lang="de-DE" dirty="0" smtClean="0"/>
              <a:t>Schwerpunkt </a:t>
            </a:r>
            <a:r>
              <a:rPr lang="de-DE" b="1" dirty="0" smtClean="0"/>
              <a:t>Klicks</a:t>
            </a:r>
            <a:r>
              <a:rPr lang="de-DE" dirty="0" smtClean="0"/>
              <a:t>: </a:t>
            </a:r>
            <a:r>
              <a:rPr lang="de-DE" dirty="0" err="1" smtClean="0"/>
              <a:t>Cost</a:t>
            </a:r>
            <a:r>
              <a:rPr lang="de-DE" dirty="0" smtClean="0"/>
              <a:t>-per-Click</a:t>
            </a:r>
          </a:p>
          <a:p>
            <a:pPr lvl="1"/>
            <a:r>
              <a:rPr lang="de-DE" dirty="0" smtClean="0"/>
              <a:t>Automatische Gebote</a:t>
            </a:r>
          </a:p>
          <a:p>
            <a:pPr lvl="2"/>
            <a:r>
              <a:rPr lang="de-DE" dirty="0" smtClean="0"/>
              <a:t>Festgelegtes Tagesbudget</a:t>
            </a:r>
          </a:p>
          <a:p>
            <a:pPr lvl="2"/>
            <a:r>
              <a:rPr lang="de-DE" dirty="0" err="1" smtClean="0"/>
              <a:t>AdWords</a:t>
            </a:r>
            <a:r>
              <a:rPr lang="de-DE" dirty="0" smtClean="0"/>
              <a:t> ermittelt höchstmögliche Anzahl der Klicks</a:t>
            </a:r>
          </a:p>
          <a:p>
            <a:pPr lvl="1"/>
            <a:r>
              <a:rPr lang="de-DE" dirty="0" smtClean="0"/>
              <a:t>Manuelle Gebote</a:t>
            </a:r>
          </a:p>
          <a:p>
            <a:pPr lvl="2"/>
            <a:r>
              <a:rPr lang="de-DE" dirty="0"/>
              <a:t>Max. Gebot pro Anzeigengruppe oder </a:t>
            </a:r>
            <a:r>
              <a:rPr lang="de-DE" dirty="0" err="1"/>
              <a:t>Keyword</a:t>
            </a:r>
            <a:endParaRPr lang="de-DE" dirty="0" smtClean="0"/>
          </a:p>
          <a:p>
            <a:pPr lvl="1"/>
            <a:endParaRPr lang="de-DE" b="1" dirty="0" smtClean="0"/>
          </a:p>
          <a:p>
            <a:r>
              <a:rPr lang="de-DE" b="1" dirty="0" smtClean="0"/>
              <a:t>Wann einsetzen?</a:t>
            </a:r>
            <a:endParaRPr lang="de-DE" dirty="0"/>
          </a:p>
          <a:p>
            <a:pPr lvl="1"/>
            <a:r>
              <a:rPr lang="de-DE" dirty="0" smtClean="0"/>
              <a:t>Zugriffe auf Website generieren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3187421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Gebotsoptionen: CPM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8139636" cy="3638525"/>
          </a:xfrm>
        </p:spPr>
        <p:txBody>
          <a:bodyPr>
            <a:normAutofit fontScale="92500" lnSpcReduction="10000"/>
          </a:bodyPr>
          <a:lstStyle/>
          <a:p>
            <a:r>
              <a:rPr lang="de-DE" dirty="0" smtClean="0"/>
              <a:t>Schwerpunkt </a:t>
            </a:r>
            <a:r>
              <a:rPr lang="de-DE" b="1" dirty="0" err="1" smtClean="0"/>
              <a:t>Impressions</a:t>
            </a:r>
            <a:r>
              <a:rPr lang="de-DE" dirty="0" smtClean="0"/>
              <a:t>: </a:t>
            </a:r>
            <a:r>
              <a:rPr lang="de-DE" dirty="0"/>
              <a:t>Cost-per-1000-</a:t>
            </a:r>
            <a:r>
              <a:rPr lang="de-DE" dirty="0" smtClean="0"/>
              <a:t>Impressions</a:t>
            </a:r>
          </a:p>
          <a:p>
            <a:pPr lvl="1"/>
            <a:r>
              <a:rPr lang="de-DE" dirty="0" smtClean="0"/>
              <a:t>Nur im Display-Netzwerk</a:t>
            </a:r>
          </a:p>
          <a:p>
            <a:pPr lvl="1"/>
            <a:r>
              <a:rPr lang="de-DE" dirty="0" smtClean="0"/>
              <a:t>Gebot pro Gruppe oder Placement</a:t>
            </a:r>
            <a:endParaRPr lang="de-DE" dirty="0"/>
          </a:p>
          <a:p>
            <a:pPr lvl="1"/>
            <a:r>
              <a:rPr lang="de-DE" dirty="0" smtClean="0"/>
              <a:t>CPC und CPM konkurrieren?</a:t>
            </a:r>
          </a:p>
          <a:p>
            <a:pPr lvl="2"/>
            <a:r>
              <a:rPr lang="de-DE" dirty="0" err="1" smtClean="0"/>
              <a:t>effective</a:t>
            </a:r>
            <a:r>
              <a:rPr lang="de-DE" dirty="0" smtClean="0"/>
              <a:t> CPM (</a:t>
            </a:r>
            <a:r>
              <a:rPr lang="de-DE" dirty="0" err="1" smtClean="0"/>
              <a:t>eCPM</a:t>
            </a:r>
            <a:r>
              <a:rPr lang="de-DE" dirty="0" smtClean="0"/>
              <a:t>) errechnet Preis-pro-1000-Impressionen für CPC-Anzeigen</a:t>
            </a:r>
          </a:p>
          <a:p>
            <a:pPr lvl="2"/>
            <a:r>
              <a:rPr lang="de-DE" dirty="0" smtClean="0"/>
              <a:t>CPM-Anzeigen sollten immer höhere Gebote als CPC-Anzeigen erhalten, da sie den gesamten Anzeigenplatz ausfüllen</a:t>
            </a:r>
          </a:p>
          <a:p>
            <a:pPr marL="457200" lvl="1" indent="0">
              <a:buNone/>
            </a:pPr>
            <a:endParaRPr lang="de-DE" b="1" dirty="0" smtClean="0"/>
          </a:p>
          <a:p>
            <a:r>
              <a:rPr lang="de-DE" b="1" dirty="0" smtClean="0"/>
              <a:t>Wann einsetzen?</a:t>
            </a:r>
            <a:endParaRPr lang="de-DE" dirty="0"/>
          </a:p>
          <a:p>
            <a:pPr lvl="1"/>
            <a:r>
              <a:rPr lang="de-DE" dirty="0" smtClean="0"/>
              <a:t>Branding</a:t>
            </a:r>
          </a:p>
          <a:p>
            <a:pPr lvl="1"/>
            <a:r>
              <a:rPr lang="de-DE" dirty="0" smtClean="0"/>
              <a:t>Erhöhung der Anzeigenpräsenz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633799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Gebotsoptionen: CPA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8139636" cy="3638525"/>
          </a:xfrm>
        </p:spPr>
        <p:txBody>
          <a:bodyPr>
            <a:normAutofit fontScale="92500" lnSpcReduction="20000"/>
          </a:bodyPr>
          <a:lstStyle/>
          <a:p>
            <a:r>
              <a:rPr lang="de-DE" dirty="0" smtClean="0"/>
              <a:t>Schwerpunkt </a:t>
            </a:r>
            <a:r>
              <a:rPr lang="de-DE" b="1" dirty="0" err="1" smtClean="0"/>
              <a:t>Conversions</a:t>
            </a:r>
            <a:r>
              <a:rPr lang="de-DE" dirty="0" smtClean="0"/>
              <a:t>: </a:t>
            </a:r>
            <a:r>
              <a:rPr lang="de-DE" dirty="0"/>
              <a:t>Cost-per</a:t>
            </a:r>
            <a:r>
              <a:rPr lang="de-DE" dirty="0" smtClean="0"/>
              <a:t>-</a:t>
            </a:r>
            <a:r>
              <a:rPr lang="de-DE" dirty="0" err="1" smtClean="0"/>
              <a:t>Acquisition</a:t>
            </a:r>
            <a:endParaRPr lang="de-DE" dirty="0" smtClean="0"/>
          </a:p>
          <a:p>
            <a:pPr lvl="1"/>
            <a:r>
              <a:rPr lang="de-DE" dirty="0" smtClean="0"/>
              <a:t>Preis-pro-Akquisition-Gebot</a:t>
            </a:r>
          </a:p>
          <a:p>
            <a:pPr lvl="2"/>
            <a:r>
              <a:rPr lang="de-DE" dirty="0" smtClean="0"/>
              <a:t>Gebote werden automatisch optimiert</a:t>
            </a:r>
          </a:p>
          <a:p>
            <a:pPr lvl="1"/>
            <a:r>
              <a:rPr lang="de-DE" dirty="0" smtClean="0"/>
              <a:t>Nutzt Conversion-Optimierungstool</a:t>
            </a:r>
          </a:p>
          <a:p>
            <a:pPr lvl="2"/>
            <a:r>
              <a:rPr lang="de-DE" dirty="0" err="1" smtClean="0"/>
              <a:t>AdWords</a:t>
            </a:r>
            <a:r>
              <a:rPr lang="de-DE" dirty="0" smtClean="0"/>
              <a:t>-Conversion-Tracking-Daten</a:t>
            </a:r>
          </a:p>
          <a:p>
            <a:pPr lvl="2"/>
            <a:r>
              <a:rPr lang="de-DE" dirty="0" smtClean="0"/>
              <a:t>Mehr </a:t>
            </a:r>
            <a:r>
              <a:rPr lang="de-DE" dirty="0" err="1" smtClean="0"/>
              <a:t>Conversions</a:t>
            </a:r>
            <a:r>
              <a:rPr lang="de-DE" dirty="0" smtClean="0"/>
              <a:t> zu niedrigeren Kosten</a:t>
            </a:r>
          </a:p>
          <a:p>
            <a:pPr lvl="2"/>
            <a:r>
              <a:rPr lang="de-DE" dirty="0" smtClean="0"/>
              <a:t>Möglichst viele gewinnbringende Klicks </a:t>
            </a:r>
          </a:p>
          <a:p>
            <a:pPr marL="457200" lvl="1" indent="0">
              <a:buNone/>
            </a:pPr>
            <a:endParaRPr lang="de-DE" b="1" dirty="0" smtClean="0"/>
          </a:p>
          <a:p>
            <a:r>
              <a:rPr lang="de-DE" b="1" dirty="0" smtClean="0"/>
              <a:t>Voraussetzungen</a:t>
            </a:r>
          </a:p>
          <a:p>
            <a:pPr lvl="1"/>
            <a:r>
              <a:rPr lang="de-DE" dirty="0" smtClean="0"/>
              <a:t>Conversion-Tracking muss aktiviert sein</a:t>
            </a:r>
          </a:p>
          <a:p>
            <a:pPr lvl="1"/>
            <a:r>
              <a:rPr lang="de-DE" dirty="0" smtClean="0"/>
              <a:t>15 </a:t>
            </a:r>
            <a:r>
              <a:rPr lang="de-DE" dirty="0" err="1" smtClean="0"/>
              <a:t>Conversions</a:t>
            </a:r>
            <a:r>
              <a:rPr lang="de-DE" dirty="0" smtClean="0"/>
              <a:t> in den letzten 30 Tagen</a:t>
            </a:r>
          </a:p>
          <a:p>
            <a:pPr lvl="1"/>
            <a:r>
              <a:rPr lang="de-DE" dirty="0" smtClean="0"/>
              <a:t>Ähnliche Conversion-Werte für einige Tage (?)</a:t>
            </a:r>
            <a:endParaRPr lang="de-DE" dirty="0"/>
          </a:p>
          <a:p>
            <a:pPr lvl="1"/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113715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Festlegen von Geboten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8139636" cy="3638525"/>
          </a:xfrm>
        </p:spPr>
        <p:txBody>
          <a:bodyPr>
            <a:normAutofit lnSpcReduction="10000"/>
          </a:bodyPr>
          <a:lstStyle/>
          <a:p>
            <a:r>
              <a:rPr lang="de-DE" dirty="0" smtClean="0"/>
              <a:t>Immer maximaler Betrag</a:t>
            </a:r>
          </a:p>
          <a:p>
            <a:pPr lvl="1"/>
            <a:r>
              <a:rPr lang="de-DE" dirty="0" smtClean="0"/>
              <a:t>Pro Klick oder 1000 </a:t>
            </a:r>
            <a:r>
              <a:rPr lang="de-DE" dirty="0" err="1" smtClean="0"/>
              <a:t>Impressions</a:t>
            </a:r>
            <a:endParaRPr lang="de-DE" dirty="0" smtClean="0"/>
          </a:p>
          <a:p>
            <a:pPr lvl="1"/>
            <a:r>
              <a:rPr lang="de-DE" dirty="0" smtClean="0"/>
              <a:t>Für Anzeigengruppe oder </a:t>
            </a:r>
            <a:r>
              <a:rPr lang="de-DE" dirty="0" err="1" smtClean="0"/>
              <a:t>Keyword</a:t>
            </a:r>
            <a:r>
              <a:rPr lang="de-DE" dirty="0" smtClean="0"/>
              <a:t>/Placement</a:t>
            </a:r>
          </a:p>
          <a:p>
            <a:pPr lvl="2"/>
            <a:r>
              <a:rPr lang="de-DE" dirty="0" smtClean="0"/>
              <a:t>Gebot für </a:t>
            </a:r>
            <a:r>
              <a:rPr lang="de-DE" dirty="0" err="1" smtClean="0"/>
              <a:t>Keyword</a:t>
            </a:r>
            <a:r>
              <a:rPr lang="de-DE" dirty="0" smtClean="0"/>
              <a:t>/Placement „überschreibt“ Gebot der Anzeigengruppe</a:t>
            </a:r>
          </a:p>
          <a:p>
            <a:pPr lvl="1"/>
            <a:r>
              <a:rPr lang="de-DE" dirty="0" smtClean="0"/>
              <a:t>Mindestgebote:</a:t>
            </a:r>
          </a:p>
          <a:p>
            <a:pPr lvl="2"/>
            <a:r>
              <a:rPr lang="de-DE" dirty="0" smtClean="0"/>
              <a:t>CPC: 0,01 EUR</a:t>
            </a:r>
          </a:p>
          <a:p>
            <a:pPr lvl="2"/>
            <a:r>
              <a:rPr lang="de-DE" dirty="0" smtClean="0"/>
              <a:t>CPM: 0,20 EUR</a:t>
            </a:r>
          </a:p>
          <a:p>
            <a:r>
              <a:rPr lang="de-DE" dirty="0" smtClean="0"/>
              <a:t>Wie hoch sollte ein Gebot sein?</a:t>
            </a:r>
          </a:p>
          <a:p>
            <a:pPr lvl="1"/>
            <a:r>
              <a:rPr lang="de-DE" dirty="0" smtClean="0"/>
              <a:t>Wie viel ist ein Klick wert? Wie oft führt er zu einer Conversion?</a:t>
            </a:r>
          </a:p>
          <a:p>
            <a:pPr lvl="1"/>
            <a:r>
              <a:rPr lang="de-DE" dirty="0" smtClean="0"/>
              <a:t>Tagesbudget sollte höher als Gebot sein (einleuchtend, aber entscheidend)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3092860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Tools zum Verwalten von Geboten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8139636" cy="3638525"/>
          </a:xfrm>
        </p:spPr>
        <p:txBody>
          <a:bodyPr>
            <a:normAutofit fontScale="92500" lnSpcReduction="20000"/>
          </a:bodyPr>
          <a:lstStyle/>
          <a:p>
            <a:r>
              <a:rPr lang="de-DE" dirty="0" smtClean="0"/>
              <a:t>Anzeigenplanung</a:t>
            </a:r>
          </a:p>
          <a:p>
            <a:pPr lvl="1"/>
            <a:r>
              <a:rPr lang="de-DE" dirty="0" smtClean="0"/>
              <a:t>Anpassung an Tageszeiten und Wochentage (10-1000%)</a:t>
            </a:r>
          </a:p>
          <a:p>
            <a:pPr lvl="1"/>
            <a:r>
              <a:rPr lang="de-DE" dirty="0" smtClean="0"/>
              <a:t>Bis zu 6 Zeiträume pro Tag</a:t>
            </a:r>
          </a:p>
          <a:p>
            <a:pPr lvl="1"/>
            <a:r>
              <a:rPr lang="de-DE" dirty="0" smtClean="0"/>
              <a:t>Tages- und Gesamtbudget bleibt gleich</a:t>
            </a:r>
          </a:p>
          <a:p>
            <a:r>
              <a:rPr lang="de-DE" dirty="0" smtClean="0"/>
              <a:t>Demografische Kriterien</a:t>
            </a:r>
          </a:p>
          <a:p>
            <a:pPr lvl="1"/>
            <a:r>
              <a:rPr lang="de-DE" dirty="0" smtClean="0"/>
              <a:t>Bestimmte Kundengruppen im Display-Netzwerk</a:t>
            </a:r>
          </a:p>
          <a:p>
            <a:pPr lvl="1"/>
            <a:r>
              <a:rPr lang="de-DE" dirty="0" smtClean="0"/>
              <a:t>Frauen/Männer, Alter, </a:t>
            </a:r>
          </a:p>
          <a:p>
            <a:r>
              <a:rPr lang="de-DE" dirty="0" smtClean="0"/>
              <a:t>Wunschposition</a:t>
            </a:r>
          </a:p>
          <a:p>
            <a:pPr lvl="1"/>
            <a:r>
              <a:rPr lang="de-DE" dirty="0" smtClean="0"/>
              <a:t>Festlegung der Anzeigenposition</a:t>
            </a:r>
          </a:p>
          <a:p>
            <a:pPr lvl="2"/>
            <a:r>
              <a:rPr lang="de-DE" dirty="0" smtClean="0"/>
              <a:t>Reduziert auch das Gebot, falls es zu hoch ist</a:t>
            </a:r>
          </a:p>
          <a:p>
            <a:pPr lvl="1"/>
            <a:r>
              <a:rPr lang="de-DE" dirty="0" smtClean="0"/>
              <a:t>Nutzung von effizienten Plätzen oder Rängen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617792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3274" y="280987"/>
            <a:ext cx="6937077" cy="685800"/>
          </a:xfrm>
        </p:spPr>
        <p:txBody>
          <a:bodyPr/>
          <a:lstStyle/>
          <a:p>
            <a:r>
              <a:rPr lang="de-DE" dirty="0" smtClean="0"/>
              <a:t>Gebote: bewährte Vorgehensweisen (1)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8139636" cy="3638525"/>
          </a:xfrm>
        </p:spPr>
        <p:txBody>
          <a:bodyPr>
            <a:normAutofit/>
          </a:bodyPr>
          <a:lstStyle/>
          <a:p>
            <a:r>
              <a:rPr lang="de-DE" dirty="0" smtClean="0"/>
              <a:t>Gebotsstrategie wählen</a:t>
            </a:r>
          </a:p>
          <a:p>
            <a:pPr lvl="1"/>
            <a:r>
              <a:rPr lang="de-DE" b="1" dirty="0" smtClean="0"/>
              <a:t>Klicks</a:t>
            </a:r>
            <a:r>
              <a:rPr lang="de-DE" dirty="0" smtClean="0"/>
              <a:t> erzielen: CPC (automatische oder manuelle Gebote)</a:t>
            </a:r>
          </a:p>
          <a:p>
            <a:pPr lvl="1"/>
            <a:r>
              <a:rPr lang="de-DE" b="1" dirty="0" smtClean="0"/>
              <a:t>Bekanntheit</a:t>
            </a:r>
            <a:r>
              <a:rPr lang="de-DE" dirty="0" smtClean="0"/>
              <a:t> steigern: CPM (im Display-Netzwerk)</a:t>
            </a:r>
          </a:p>
          <a:p>
            <a:pPr lvl="1"/>
            <a:r>
              <a:rPr lang="de-DE" dirty="0" smtClean="0"/>
              <a:t>Auf </a:t>
            </a:r>
            <a:r>
              <a:rPr lang="de-DE" b="1" dirty="0" smtClean="0"/>
              <a:t>Leads/Käufe</a:t>
            </a:r>
            <a:r>
              <a:rPr lang="de-DE" dirty="0" smtClean="0"/>
              <a:t> konzentrieren: CPA (Conversion-Optimierungstool)</a:t>
            </a:r>
          </a:p>
          <a:p>
            <a:r>
              <a:rPr lang="de-DE" dirty="0" smtClean="0"/>
              <a:t>CPC: Erst automatisch, dann manuell</a:t>
            </a:r>
          </a:p>
          <a:p>
            <a:pPr lvl="1"/>
            <a:r>
              <a:rPr lang="de-DE" dirty="0" smtClean="0"/>
              <a:t>Unerfahrene </a:t>
            </a:r>
            <a:r>
              <a:rPr lang="de-DE" dirty="0" err="1" smtClean="0"/>
              <a:t>AdWords</a:t>
            </a:r>
            <a:r>
              <a:rPr lang="de-DE" dirty="0" smtClean="0"/>
              <a:t>-Nutzer sollten Gebote automatisch ermitteln lassen</a:t>
            </a:r>
          </a:p>
          <a:p>
            <a:pPr lvl="1"/>
            <a:r>
              <a:rPr lang="de-DE" dirty="0" smtClean="0"/>
              <a:t>Erst später die Gebote manuell anpassen</a:t>
            </a:r>
          </a:p>
          <a:p>
            <a:r>
              <a:rPr lang="de-DE" dirty="0" smtClean="0"/>
              <a:t>Conversion-Tracking</a:t>
            </a:r>
          </a:p>
          <a:p>
            <a:pPr lvl="1"/>
            <a:r>
              <a:rPr lang="de-DE" dirty="0" smtClean="0"/>
              <a:t>Überprüfen, was eine Conversion kostet</a:t>
            </a:r>
          </a:p>
          <a:p>
            <a:pPr lvl="1"/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915200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3274" y="280987"/>
            <a:ext cx="6937077" cy="685800"/>
          </a:xfrm>
        </p:spPr>
        <p:txBody>
          <a:bodyPr/>
          <a:lstStyle/>
          <a:p>
            <a:r>
              <a:rPr lang="de-DE" dirty="0" smtClean="0"/>
              <a:t>Gebote: bewährte Vorgehensweisen (2)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8139636" cy="3638525"/>
          </a:xfrm>
        </p:spPr>
        <p:txBody>
          <a:bodyPr>
            <a:normAutofit/>
          </a:bodyPr>
          <a:lstStyle/>
          <a:p>
            <a:r>
              <a:rPr lang="de-DE" dirty="0" smtClean="0"/>
              <a:t>Gebotssimulator</a:t>
            </a:r>
          </a:p>
          <a:p>
            <a:pPr lvl="1"/>
            <a:r>
              <a:rPr lang="de-DE" dirty="0" smtClean="0"/>
              <a:t>Zeigt für anderes Gebot/</a:t>
            </a:r>
            <a:r>
              <a:rPr lang="de-DE" dirty="0" err="1" smtClean="0"/>
              <a:t>Keyword</a:t>
            </a:r>
            <a:r>
              <a:rPr lang="de-DE" dirty="0" smtClean="0"/>
              <a:t> die mögliche Werbe-Ergebnisse an</a:t>
            </a:r>
          </a:p>
          <a:p>
            <a:pPr lvl="1"/>
            <a:r>
              <a:rPr lang="de-DE" i="1" dirty="0" smtClean="0"/>
              <a:t>Keine</a:t>
            </a:r>
            <a:r>
              <a:rPr lang="de-DE" dirty="0" smtClean="0"/>
              <a:t> Zukunft-Prognosen, nur Schätzung auf Basis der letzten 7 Tage</a:t>
            </a:r>
          </a:p>
          <a:p>
            <a:pPr lvl="1"/>
            <a:endParaRPr lang="de-DE" dirty="0"/>
          </a:p>
          <a:p>
            <a:r>
              <a:rPr lang="de-DE" dirty="0" err="1" smtClean="0"/>
              <a:t>Keywords</a:t>
            </a:r>
            <a:r>
              <a:rPr lang="de-DE" dirty="0" smtClean="0"/>
              <a:t> und Placements testen</a:t>
            </a:r>
          </a:p>
          <a:p>
            <a:pPr lvl="1"/>
            <a:r>
              <a:rPr lang="de-DE" dirty="0" smtClean="0"/>
              <a:t>Dann Gebote und Anzeigen entsprechend anpassen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12</a:t>
            </a:fld>
            <a:endParaRPr lang="de-DE" dirty="0"/>
          </a:p>
        </p:txBody>
      </p:sp>
      <p:pic>
        <p:nvPicPr>
          <p:cNvPr id="6" name="Bild 5" descr="adwords_ls-ico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7864" y="1255792"/>
            <a:ext cx="250427" cy="25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27247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Budgets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Gebote und Budgets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504972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3274" y="280987"/>
            <a:ext cx="6937077" cy="685800"/>
          </a:xfrm>
        </p:spPr>
        <p:txBody>
          <a:bodyPr/>
          <a:lstStyle/>
          <a:p>
            <a:r>
              <a:rPr lang="de-DE" dirty="0" smtClean="0"/>
              <a:t>Budgets: Grundlagen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8139636" cy="3638525"/>
          </a:xfrm>
        </p:spPr>
        <p:txBody>
          <a:bodyPr>
            <a:normAutofit fontScale="92500" lnSpcReduction="20000"/>
          </a:bodyPr>
          <a:lstStyle/>
          <a:p>
            <a:r>
              <a:rPr lang="de-DE" dirty="0" smtClean="0"/>
              <a:t>Tagesbudget</a:t>
            </a:r>
          </a:p>
          <a:p>
            <a:pPr lvl="1"/>
            <a:r>
              <a:rPr lang="de-DE" dirty="0" smtClean="0"/>
              <a:t>Durchschnittliche Ausgabe für Kampagne pro Tag</a:t>
            </a:r>
          </a:p>
          <a:p>
            <a:pPr lvl="1"/>
            <a:r>
              <a:rPr lang="de-DE" dirty="0" smtClean="0"/>
              <a:t>Durch </a:t>
            </a:r>
            <a:r>
              <a:rPr lang="de-DE" dirty="0" err="1" smtClean="0"/>
              <a:t>AdWords</a:t>
            </a:r>
            <a:r>
              <a:rPr lang="de-DE" dirty="0" smtClean="0"/>
              <a:t>-Nutzer festgelegt</a:t>
            </a:r>
          </a:p>
          <a:p>
            <a:pPr lvl="1"/>
            <a:r>
              <a:rPr lang="de-DE" dirty="0" smtClean="0"/>
              <a:t>Anzeigen werden bis zum Erreichen des Tagesbudgets geschaltet</a:t>
            </a:r>
          </a:p>
          <a:p>
            <a:r>
              <a:rPr lang="de-DE" dirty="0" smtClean="0"/>
              <a:t>Anzeigenschaltungs-Einstellung</a:t>
            </a:r>
          </a:p>
          <a:p>
            <a:pPr lvl="1"/>
            <a:r>
              <a:rPr lang="de-DE" dirty="0" smtClean="0"/>
              <a:t>Bestimmt die Auslieferung über den Tag verteilt</a:t>
            </a:r>
          </a:p>
          <a:p>
            <a:pPr lvl="1"/>
            <a:endParaRPr lang="de-DE" dirty="0"/>
          </a:p>
          <a:p>
            <a:r>
              <a:rPr lang="de-DE" dirty="0" smtClean="0"/>
              <a:t>Ausgleich für schwächere Tage</a:t>
            </a:r>
          </a:p>
          <a:p>
            <a:pPr lvl="1"/>
            <a:r>
              <a:rPr lang="de-DE" dirty="0" err="1" smtClean="0"/>
              <a:t>AdWords</a:t>
            </a:r>
            <a:r>
              <a:rPr lang="de-DE" dirty="0" smtClean="0"/>
              <a:t> nutzt auch Teile des Gesamtbudgets für Anzeigenschaltung</a:t>
            </a:r>
          </a:p>
          <a:p>
            <a:pPr lvl="1"/>
            <a:r>
              <a:rPr lang="de-DE" dirty="0" smtClean="0"/>
              <a:t>Nie mehr als „Tage x Tagesbudget“</a:t>
            </a:r>
          </a:p>
          <a:p>
            <a:pPr lvl="2"/>
            <a:r>
              <a:rPr lang="de-DE" dirty="0" smtClean="0"/>
              <a:t>z.B. max. 300 EUR bei 30 Tagen à 10 EUR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804310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3274" y="280987"/>
            <a:ext cx="6937077" cy="685800"/>
          </a:xfrm>
        </p:spPr>
        <p:txBody>
          <a:bodyPr/>
          <a:lstStyle/>
          <a:p>
            <a:r>
              <a:rPr lang="de-DE" dirty="0" smtClean="0"/>
              <a:t>Budget: Anzeigenschaltung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8139636" cy="3638525"/>
          </a:xfrm>
        </p:spPr>
        <p:txBody>
          <a:bodyPr>
            <a:normAutofit/>
          </a:bodyPr>
          <a:lstStyle/>
          <a:p>
            <a:r>
              <a:rPr lang="de-DE" dirty="0" smtClean="0"/>
              <a:t>Normal</a:t>
            </a:r>
          </a:p>
          <a:p>
            <a:pPr lvl="1"/>
            <a:r>
              <a:rPr lang="de-DE" dirty="0" smtClean="0"/>
              <a:t>Gleichmäßige Verteilung über den Tag</a:t>
            </a:r>
          </a:p>
          <a:p>
            <a:pPr lvl="1"/>
            <a:r>
              <a:rPr lang="de-DE" dirty="0" smtClean="0"/>
              <a:t>Klicks sind </a:t>
            </a:r>
            <a:r>
              <a:rPr lang="de-DE" i="1" dirty="0" smtClean="0"/>
              <a:t>nicht</a:t>
            </a:r>
            <a:r>
              <a:rPr lang="de-DE" dirty="0" smtClean="0"/>
              <a:t> zum Tagesbeginn gehäuft</a:t>
            </a:r>
          </a:p>
          <a:p>
            <a:pPr lvl="1"/>
            <a:r>
              <a:rPr lang="de-DE" dirty="0" smtClean="0"/>
              <a:t>Auf Budget-Empfehlung achten, um mögliche </a:t>
            </a:r>
            <a:r>
              <a:rPr lang="de-DE" dirty="0" err="1" smtClean="0"/>
              <a:t>Impressions</a:t>
            </a:r>
            <a:r>
              <a:rPr lang="de-DE" dirty="0" smtClean="0"/>
              <a:t> auszunutzen</a:t>
            </a:r>
          </a:p>
          <a:p>
            <a:r>
              <a:rPr lang="de-DE" dirty="0" smtClean="0"/>
              <a:t>Beschleunigt</a:t>
            </a:r>
          </a:p>
          <a:p>
            <a:pPr lvl="1"/>
            <a:r>
              <a:rPr lang="de-DE" dirty="0" smtClean="0"/>
              <a:t>Schaltung so häufig wie möglich ...</a:t>
            </a:r>
          </a:p>
          <a:p>
            <a:pPr lvl="1"/>
            <a:r>
              <a:rPr lang="de-DE" dirty="0" smtClean="0"/>
              <a:t>... bis Tagesbudget aufgebraucht ist</a:t>
            </a:r>
          </a:p>
          <a:p>
            <a:pPr lvl="1"/>
            <a:r>
              <a:rPr lang="de-DE" dirty="0" smtClean="0"/>
              <a:t>Kann gegen Ende des Tages zu verpassten </a:t>
            </a:r>
            <a:r>
              <a:rPr lang="de-DE" dirty="0" err="1" smtClean="0"/>
              <a:t>Impressions</a:t>
            </a:r>
            <a:r>
              <a:rPr lang="de-DE" dirty="0" smtClean="0"/>
              <a:t> führen</a:t>
            </a:r>
          </a:p>
          <a:p>
            <a:pPr lvl="2"/>
            <a:r>
              <a:rPr lang="de-DE" dirty="0" smtClean="0"/>
              <a:t>wenn Tagesbudget unterhalb der Empfehlung liegt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3791123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3274" y="280987"/>
            <a:ext cx="6937077" cy="685800"/>
          </a:xfrm>
        </p:spPr>
        <p:txBody>
          <a:bodyPr/>
          <a:lstStyle/>
          <a:p>
            <a:r>
              <a:rPr lang="de-DE" dirty="0" smtClean="0"/>
              <a:t>Festlegen von Budgets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8139636" cy="3638525"/>
          </a:xfrm>
        </p:spPr>
        <p:txBody>
          <a:bodyPr>
            <a:normAutofit fontScale="92500" lnSpcReduction="20000"/>
          </a:bodyPr>
          <a:lstStyle/>
          <a:p>
            <a:r>
              <a:rPr lang="de-DE" dirty="0" smtClean="0"/>
              <a:t>Google berechnet sinnvolles Tagesbudget</a:t>
            </a:r>
          </a:p>
          <a:p>
            <a:pPr lvl="1"/>
            <a:r>
              <a:rPr lang="de-DE" dirty="0" smtClean="0"/>
              <a:t>Auf Basis der letzten 15 Tage</a:t>
            </a:r>
          </a:p>
          <a:p>
            <a:pPr lvl="1"/>
            <a:r>
              <a:rPr lang="de-DE" dirty="0" smtClean="0"/>
              <a:t>Damit Anzeige möglichst häufig geschaltet wird</a:t>
            </a:r>
          </a:p>
          <a:p>
            <a:pPr lvl="1"/>
            <a:r>
              <a:rPr lang="de-DE" dirty="0" smtClean="0"/>
              <a:t>Nur als Entscheidungshilfe</a:t>
            </a:r>
          </a:p>
          <a:p>
            <a:pPr lvl="1"/>
            <a:r>
              <a:rPr lang="de-DE" dirty="0" smtClean="0"/>
              <a:t>Abhängig von</a:t>
            </a:r>
          </a:p>
          <a:p>
            <a:pPr lvl="2"/>
            <a:r>
              <a:rPr lang="de-DE" dirty="0" smtClean="0"/>
              <a:t>Derzeitiges Budget</a:t>
            </a:r>
          </a:p>
          <a:p>
            <a:pPr lvl="2"/>
            <a:r>
              <a:rPr lang="de-DE" dirty="0" smtClean="0"/>
              <a:t>Aktuelle Kampagnenleistung</a:t>
            </a:r>
          </a:p>
          <a:p>
            <a:pPr lvl="2"/>
            <a:r>
              <a:rPr lang="de-DE" dirty="0" err="1" smtClean="0"/>
              <a:t>Keyword</a:t>
            </a:r>
            <a:r>
              <a:rPr lang="de-DE" dirty="0" smtClean="0"/>
              <a:t>-Liste</a:t>
            </a:r>
          </a:p>
          <a:p>
            <a:pPr lvl="2"/>
            <a:r>
              <a:rPr lang="de-DE" dirty="0" smtClean="0"/>
              <a:t>Ausrichtungseinstellungen</a:t>
            </a:r>
          </a:p>
          <a:p>
            <a:r>
              <a:rPr lang="de-DE" dirty="0" smtClean="0"/>
              <a:t>Immer: </a:t>
            </a:r>
            <a:r>
              <a:rPr lang="de-DE" b="1" dirty="0" smtClean="0"/>
              <a:t>Volle Kontrolle </a:t>
            </a:r>
            <a:r>
              <a:rPr lang="de-DE" dirty="0" smtClean="0"/>
              <a:t>über Budget beim </a:t>
            </a:r>
            <a:r>
              <a:rPr lang="de-DE" dirty="0" err="1" smtClean="0"/>
              <a:t>AdWords</a:t>
            </a:r>
            <a:r>
              <a:rPr lang="de-DE" dirty="0" smtClean="0"/>
              <a:t>-Nutzer</a:t>
            </a:r>
          </a:p>
          <a:p>
            <a:pPr lvl="1"/>
            <a:r>
              <a:rPr lang="de-DE" dirty="0" smtClean="0"/>
              <a:t>Tageweise kann Budget </a:t>
            </a:r>
            <a:r>
              <a:rPr lang="de-DE" i="1" dirty="0" smtClean="0"/>
              <a:t>automatisch</a:t>
            </a:r>
            <a:r>
              <a:rPr lang="de-DE" dirty="0" smtClean="0"/>
              <a:t> bis zu 20% überschritten werden</a:t>
            </a:r>
          </a:p>
          <a:p>
            <a:pPr lvl="1"/>
            <a:r>
              <a:rPr lang="de-DE" dirty="0" smtClean="0"/>
              <a:t>Gesamtbudget bleibt gleich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451457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3274" y="280987"/>
            <a:ext cx="6937077" cy="685800"/>
          </a:xfrm>
        </p:spPr>
        <p:txBody>
          <a:bodyPr/>
          <a:lstStyle/>
          <a:p>
            <a:r>
              <a:rPr lang="de-DE" dirty="0" smtClean="0"/>
              <a:t>Verwalten von Kosten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8139636" cy="3638525"/>
          </a:xfrm>
        </p:spPr>
        <p:txBody>
          <a:bodyPr>
            <a:normAutofit fontScale="85000" lnSpcReduction="20000"/>
          </a:bodyPr>
          <a:lstStyle/>
          <a:p>
            <a:r>
              <a:rPr lang="de-DE" dirty="0" smtClean="0"/>
              <a:t>Automatische Gebotseinstellung</a:t>
            </a:r>
          </a:p>
          <a:p>
            <a:pPr lvl="1"/>
            <a:r>
              <a:rPr lang="de-DE" dirty="0" smtClean="0"/>
              <a:t>Zieltagesbudget für Kampagne</a:t>
            </a:r>
          </a:p>
          <a:p>
            <a:pPr lvl="1"/>
            <a:r>
              <a:rPr lang="de-DE" dirty="0" err="1" smtClean="0"/>
              <a:t>AdWords</a:t>
            </a:r>
            <a:r>
              <a:rPr lang="de-DE" dirty="0" smtClean="0"/>
              <a:t> passt max. CPC-Gebote an</a:t>
            </a:r>
          </a:p>
          <a:p>
            <a:pPr lvl="2"/>
            <a:r>
              <a:rPr lang="de-DE" dirty="0" smtClean="0"/>
              <a:t>um Klicks im 30-Tage-Budget zu maximieren</a:t>
            </a:r>
          </a:p>
          <a:p>
            <a:pPr lvl="1"/>
            <a:r>
              <a:rPr lang="de-DE" dirty="0" smtClean="0"/>
              <a:t>Einfachste Einstellung für festgelegtes Werbebudget</a:t>
            </a:r>
          </a:p>
          <a:p>
            <a:r>
              <a:rPr lang="de-DE" dirty="0" smtClean="0"/>
              <a:t>Anzeigenplanung</a:t>
            </a:r>
          </a:p>
          <a:p>
            <a:pPr lvl="1"/>
            <a:r>
              <a:rPr lang="de-DE" dirty="0" smtClean="0"/>
              <a:t>Anzeigen nur zu bestimmten Tageszeiten</a:t>
            </a:r>
          </a:p>
          <a:p>
            <a:r>
              <a:rPr lang="de-DE" dirty="0" smtClean="0"/>
              <a:t>Conversion-Optimierungstool</a:t>
            </a:r>
          </a:p>
          <a:p>
            <a:pPr lvl="1"/>
            <a:r>
              <a:rPr lang="de-DE" dirty="0" err="1" smtClean="0"/>
              <a:t>AdWords</a:t>
            </a:r>
            <a:r>
              <a:rPr lang="de-DE" dirty="0" smtClean="0"/>
              <a:t>-Conversion-Tracking</a:t>
            </a:r>
          </a:p>
          <a:p>
            <a:pPr lvl="1"/>
            <a:r>
              <a:rPr lang="de-DE" dirty="0" smtClean="0"/>
              <a:t>Mehr </a:t>
            </a:r>
            <a:r>
              <a:rPr lang="de-DE" dirty="0" err="1" smtClean="0"/>
              <a:t>Conversions</a:t>
            </a:r>
            <a:r>
              <a:rPr lang="de-DE" dirty="0" smtClean="0"/>
              <a:t> zu niedrigeren Kosten</a:t>
            </a:r>
          </a:p>
          <a:p>
            <a:pPr lvl="1"/>
            <a:r>
              <a:rPr lang="de-DE" dirty="0" smtClean="0"/>
              <a:t>Optimierung des Placements</a:t>
            </a:r>
          </a:p>
          <a:p>
            <a:pPr lvl="2"/>
            <a:r>
              <a:rPr lang="de-DE" dirty="0" smtClean="0"/>
              <a:t>Vermeidung von nicht-gewinnbringenden Klicks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3092423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3274" y="280987"/>
            <a:ext cx="6937077" cy="685800"/>
          </a:xfrm>
        </p:spPr>
        <p:txBody>
          <a:bodyPr/>
          <a:lstStyle/>
          <a:p>
            <a:r>
              <a:rPr lang="de-DE" dirty="0" smtClean="0"/>
              <a:t>Budgets: bewährte Vorgehensweisen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8139636" cy="3638525"/>
          </a:xfrm>
        </p:spPr>
        <p:txBody>
          <a:bodyPr>
            <a:normAutofit lnSpcReduction="10000"/>
          </a:bodyPr>
          <a:lstStyle/>
          <a:p>
            <a:r>
              <a:rPr lang="de-DE" dirty="0" smtClean="0"/>
              <a:t>Gesamtausgaben des Kontos beachten</a:t>
            </a:r>
          </a:p>
          <a:p>
            <a:pPr lvl="1"/>
            <a:r>
              <a:rPr lang="de-DE" dirty="0" smtClean="0"/>
              <a:t>Budgets gelten </a:t>
            </a:r>
            <a:r>
              <a:rPr lang="de-DE" b="1" dirty="0" smtClean="0"/>
              <a:t>pro Kampagne</a:t>
            </a:r>
          </a:p>
          <a:p>
            <a:r>
              <a:rPr lang="de-DE" dirty="0" smtClean="0"/>
              <a:t>Gebote beachten</a:t>
            </a:r>
          </a:p>
          <a:p>
            <a:pPr lvl="1"/>
            <a:r>
              <a:rPr lang="de-DE" dirty="0" smtClean="0"/>
              <a:t>Wichtigstes Instrument zur Steuerung der Ausgaben</a:t>
            </a:r>
          </a:p>
          <a:p>
            <a:r>
              <a:rPr lang="de-DE" dirty="0" smtClean="0"/>
              <a:t>Verschiedene Budgets testen</a:t>
            </a:r>
          </a:p>
          <a:p>
            <a:pPr lvl="1"/>
            <a:r>
              <a:rPr lang="de-DE" dirty="0" smtClean="0"/>
              <a:t>Ändern maximal 10-mal täglich möglich</a:t>
            </a:r>
          </a:p>
          <a:p>
            <a:r>
              <a:rPr lang="de-DE" dirty="0" smtClean="0"/>
              <a:t>Budgets vor Ende des Tages aufgebraucht?</a:t>
            </a:r>
          </a:p>
          <a:p>
            <a:pPr lvl="1"/>
            <a:r>
              <a:rPr lang="de-DE" dirty="0" smtClean="0"/>
              <a:t>Anzeigen und </a:t>
            </a:r>
            <a:r>
              <a:rPr lang="de-DE" dirty="0" err="1" smtClean="0"/>
              <a:t>Keywords</a:t>
            </a:r>
            <a:r>
              <a:rPr lang="de-DE" dirty="0" smtClean="0"/>
              <a:t> optimieren, damit Anzeigen über den gesamten Tag verteilt geschaltet werden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675398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187624" y="3291830"/>
            <a:ext cx="6984776" cy="7200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</a:rPr>
              <a:t>Einstellungen konnte ich </a:t>
            </a:r>
            <a:r>
              <a:rPr lang="de-DE" sz="2400" b="1" dirty="0">
                <a:solidFill>
                  <a:schemeClr val="tx1"/>
                </a:solidFill>
              </a:rPr>
              <a:t>nicht</a:t>
            </a:r>
            <a:r>
              <a:rPr lang="de-DE" sz="2400" dirty="0">
                <a:solidFill>
                  <a:schemeClr val="tx1"/>
                </a:solidFill>
              </a:rPr>
              <a:t> im Kundencenter finden</a:t>
            </a:r>
            <a:r>
              <a:rPr lang="de-DE" sz="2400" dirty="0" smtClean="0">
                <a:solidFill>
                  <a:schemeClr val="tx1"/>
                </a:solidFill>
              </a:rPr>
              <a:t>!</a:t>
            </a:r>
            <a:endParaRPr lang="de-DE" sz="2400" dirty="0">
              <a:solidFill>
                <a:schemeClr val="tx1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3"/>
            <a:ext cx="8139636" cy="1838326"/>
          </a:xfrm>
        </p:spPr>
        <p:txBody>
          <a:bodyPr>
            <a:normAutofit/>
          </a:bodyPr>
          <a:lstStyle/>
          <a:p>
            <a:r>
              <a:rPr lang="de-DE" dirty="0" smtClean="0"/>
              <a:t>Kreditrahmen</a:t>
            </a:r>
          </a:p>
          <a:p>
            <a:pPr lvl="1"/>
            <a:r>
              <a:rPr lang="de-DE" dirty="0" smtClean="0"/>
              <a:t>Monatliche Gesamtausgaben für verwaltete Konten beachten</a:t>
            </a:r>
          </a:p>
          <a:p>
            <a:r>
              <a:rPr lang="de-DE" dirty="0" smtClean="0"/>
              <a:t>Budgets für Zeiträume möglich</a:t>
            </a:r>
          </a:p>
          <a:p>
            <a:pPr lvl="1"/>
            <a:r>
              <a:rPr lang="de-DE" dirty="0" smtClean="0"/>
              <a:t>Monatlich, </a:t>
            </a:r>
            <a:r>
              <a:rPr lang="de-DE" dirty="0"/>
              <a:t>vierteljährlich, </a:t>
            </a:r>
            <a:r>
              <a:rPr lang="de-DE" dirty="0" smtClean="0"/>
              <a:t>jährlich, ...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3274" y="280987"/>
            <a:ext cx="6937077" cy="685800"/>
          </a:xfrm>
        </p:spPr>
        <p:txBody>
          <a:bodyPr/>
          <a:lstStyle/>
          <a:p>
            <a:r>
              <a:rPr lang="de-DE" dirty="0" smtClean="0"/>
              <a:t>Budgets: Budgetmanager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3934117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Fragen?</a:t>
            </a:r>
            <a:endParaRPr lang="de-DE" dirty="0"/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orlage 16-9">
  <a:themeElements>
    <a:clrScheme name="ita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DE039"/>
      </a:accent1>
      <a:accent2>
        <a:srgbClr val="5B5B5B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CC"/>
      </a:hlink>
      <a:folHlink>
        <a:srgbClr val="99CC00"/>
      </a:folHlink>
    </a:clrScheme>
    <a:fontScheme name="Standarddesign">
      <a:majorFont>
        <a:latin typeface="Futura itao"/>
        <a:ea typeface=""/>
        <a:cs typeface=""/>
      </a:majorFont>
      <a:minorFont>
        <a:latin typeface="Futura itao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 16-9</Template>
  <TotalTime>0</TotalTime>
  <Words>775</Words>
  <Application>Microsoft Office PowerPoint</Application>
  <PresentationFormat>Bildschirmpräsentation (16:9)</PresentationFormat>
  <Paragraphs>212</Paragraphs>
  <Slides>20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1" baseType="lpstr">
      <vt:lpstr>Vorlage 16-9</vt:lpstr>
      <vt:lpstr>Gebote und Budgets</vt:lpstr>
      <vt:lpstr>Agenda: Gebote und Budgets</vt:lpstr>
      <vt:lpstr>Gebote</vt:lpstr>
      <vt:lpstr>Gebote: Grundlagen</vt:lpstr>
      <vt:lpstr>Cost-per-Click (CPC)</vt:lpstr>
      <vt:lpstr>Gebotsoptionen: CPC</vt:lpstr>
      <vt:lpstr>Gebotsoptionen: CPM</vt:lpstr>
      <vt:lpstr>Gebotsoptionen: CPA</vt:lpstr>
      <vt:lpstr>Festlegen von Geboten</vt:lpstr>
      <vt:lpstr>Tools zum Verwalten von Geboten</vt:lpstr>
      <vt:lpstr>Gebote: bewährte Vorgehensweisen (1)</vt:lpstr>
      <vt:lpstr>Gebote: bewährte Vorgehensweisen (2)</vt:lpstr>
      <vt:lpstr>Budgets</vt:lpstr>
      <vt:lpstr>Budgets: Grundlagen</vt:lpstr>
      <vt:lpstr>Budget: Anzeigenschaltung</vt:lpstr>
      <vt:lpstr>Festlegen von Budgets</vt:lpstr>
      <vt:lpstr>Verwalten von Kosten</vt:lpstr>
      <vt:lpstr>Budgets: bewährte Vorgehensweisen</vt:lpstr>
      <vt:lpstr>Budgets: Budgetmanager</vt:lpstr>
      <vt:lpstr>Fragen?</vt:lpstr>
    </vt:vector>
  </TitlesOfParts>
  <Company>itao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Konto und Kampagnengrundlagen</dc:title>
  <dc:creator>Eneko</dc:creator>
  <cp:lastModifiedBy>itao</cp:lastModifiedBy>
  <cp:revision>100</cp:revision>
  <dcterms:created xsi:type="dcterms:W3CDTF">2011-06-09T11:35:34Z</dcterms:created>
  <dcterms:modified xsi:type="dcterms:W3CDTF">2011-07-11T08:24:58Z</dcterms:modified>
</cp:coreProperties>
</file>