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75" autoAdjust="0"/>
  </p:normalViewPr>
  <p:slideViewPr>
    <p:cSldViewPr>
      <p:cViewPr varScale="1">
        <p:scale>
          <a:sx n="116" d="100"/>
          <a:sy n="116" d="100"/>
        </p:scale>
        <p:origin x="-114" y="-3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=""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Konto und Kampagnengrundlagen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Zertifizierung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Kontoverwaltung</a:t>
            </a:r>
          </a:p>
          <a:p>
            <a:pPr lvl="1"/>
            <a:r>
              <a:rPr lang="de-DE" dirty="0" smtClean="0"/>
              <a:t>Kontostruktur</a:t>
            </a:r>
            <a:endParaRPr lang="de-DE" dirty="0" smtClean="0"/>
          </a:p>
          <a:p>
            <a:r>
              <a:rPr lang="de-DE" dirty="0" smtClean="0"/>
              <a:t>Kampagnenverwaltung</a:t>
            </a:r>
          </a:p>
          <a:p>
            <a:pPr lvl="1"/>
            <a:r>
              <a:rPr lang="de-DE" dirty="0" smtClean="0"/>
              <a:t>Richtlinien, erstellen und bearbeiten von Kampagnen</a:t>
            </a:r>
          </a:p>
          <a:p>
            <a:r>
              <a:rPr lang="de-DE" dirty="0" smtClean="0"/>
              <a:t>Verwaltung von Anzeigegruppen</a:t>
            </a:r>
          </a:p>
          <a:p>
            <a:pPr lvl="1"/>
            <a:r>
              <a:rPr lang="de-DE" dirty="0" smtClean="0"/>
              <a:t>Erstellen und bearbeiten, Pflege der Anzeigegruppen</a:t>
            </a:r>
          </a:p>
          <a:p>
            <a:endParaRPr lang="de-DE" dirty="0" smtClean="0"/>
          </a:p>
          <a:p>
            <a:endParaRPr lang="de-DE" dirty="0" smtClean="0"/>
          </a:p>
          <a:p>
            <a:pPr lvl="1">
              <a:buNone/>
            </a:pP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Abgerundetes Rechteck 7">
            <a:hlinkClick r:id="" action="ppaction://hlinkshowjump?jump=nextslide"/>
          </p:cNvPr>
          <p:cNvSpPr/>
          <p:nvPr/>
        </p:nvSpPr>
        <p:spPr>
          <a:xfrm>
            <a:off x="539552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Startseite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6084168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Werbechance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3275856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Kampagnen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539552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Berichterstellung und Tools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3275856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Abrechnung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6084168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Mein Konto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 | Startseite</a:t>
            </a:r>
            <a:endParaRPr lang="de-DE" dirty="0"/>
          </a:p>
        </p:txBody>
      </p:sp>
      <p:pic>
        <p:nvPicPr>
          <p:cNvPr id="7" name="Inhaltsplatzhalter 6" descr="home.jpg"/>
          <p:cNvPicPr>
            <a:picLocks noGrp="1" noChangeAspect="1"/>
          </p:cNvPicPr>
          <p:nvPr>
            <p:ph sz="quarter" idx="16"/>
          </p:nvPr>
        </p:nvPicPr>
        <p:blipFill>
          <a:blip r:embed="rId2" cstate="print"/>
          <a:stretch>
            <a:fillRect/>
          </a:stretch>
        </p:blipFill>
        <p:spPr>
          <a:xfrm>
            <a:off x="683568" y="1131590"/>
            <a:ext cx="4376465" cy="3336925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5148064" y="1131590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Dashboard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Kontozusammenfassung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Wichtigste Kontodaten auf einem Blick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Module sind Anpassbar</a:t>
            </a:r>
            <a:endParaRPr lang="de-DE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539552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Startseite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6084168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Werbechance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>
            <a:hlinkClick r:id="" action="ppaction://hlinkshowjump?jump=nextslide"/>
          </p:cNvPr>
          <p:cNvSpPr/>
          <p:nvPr/>
        </p:nvSpPr>
        <p:spPr>
          <a:xfrm>
            <a:off x="3275856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Kampagnen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539552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Berichterstellung und Tools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3275856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Abrechnung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6084168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Mein Konto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 | Kampagnen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9" name="Inhaltsplatzhalter 8" descr="kamps.jpg"/>
          <p:cNvPicPr>
            <a:picLocks noGrp="1" noChangeAspect="1"/>
          </p:cNvPicPr>
          <p:nvPr>
            <p:ph sz="quarter" idx="16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31590"/>
            <a:ext cx="4064875" cy="3336925"/>
          </a:xfrm>
        </p:spPr>
      </p:pic>
      <p:sp>
        <p:nvSpPr>
          <p:cNvPr id="10" name="Textfeld 9"/>
          <p:cNvSpPr txBox="1"/>
          <p:nvPr/>
        </p:nvSpPr>
        <p:spPr>
          <a:xfrm>
            <a:off x="4716016" y="1131590"/>
            <a:ext cx="38884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Meistgenutzter Bereich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Übersicht aller Kampagnen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Erstellen/Bearbeiten von:</a:t>
            </a:r>
          </a:p>
          <a:p>
            <a:pPr lvl="1">
              <a:buFont typeface="Courier New" pitchFamily="49" charset="0"/>
              <a:buChar char="o"/>
            </a:pPr>
            <a:r>
              <a:rPr lang="de-DE" dirty="0" smtClean="0">
                <a:latin typeface="+mj-lt"/>
              </a:rPr>
              <a:t> Kampagnen</a:t>
            </a:r>
          </a:p>
          <a:p>
            <a:pPr lvl="1">
              <a:buFont typeface="Courier New" pitchFamily="49" charset="0"/>
              <a:buChar char="o"/>
            </a:pPr>
            <a:r>
              <a:rPr lang="de-DE" dirty="0" smtClean="0">
                <a:latin typeface="+mj-lt"/>
              </a:rPr>
              <a:t> Anzeigen</a:t>
            </a:r>
          </a:p>
          <a:p>
            <a:pPr lvl="1">
              <a:buFont typeface="Courier New" pitchFamily="49" charset="0"/>
              <a:buChar char="o"/>
            </a:pP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Keywords</a:t>
            </a:r>
            <a:endParaRPr lang="de-DE" dirty="0" smtClean="0">
              <a:latin typeface="+mj-lt"/>
            </a:endParaRPr>
          </a:p>
          <a:p>
            <a:pPr lvl="1">
              <a:buFont typeface="Courier New" pitchFamily="49" charset="0"/>
              <a:buChar char="o"/>
            </a:pPr>
            <a:r>
              <a:rPr lang="de-DE" dirty="0" smtClean="0">
                <a:latin typeface="+mj-lt"/>
              </a:rPr>
              <a:t> Werbenetzwerken</a:t>
            </a:r>
            <a:endParaRPr lang="de-DE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539552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Startseite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Abgerundetes Rechteck 9">
            <a:hlinkClick r:id="" action="ppaction://hlinkshowjump?jump=nextslide"/>
          </p:cNvPr>
          <p:cNvSpPr/>
          <p:nvPr/>
        </p:nvSpPr>
        <p:spPr>
          <a:xfrm>
            <a:off x="6084168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Werbechance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3275856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Kampagnen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539552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Berichterstellung und Tools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3275856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Abrechnung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6084168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Mein Konto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 | Werbechancen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5255568" y="1131590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Sammelstelle für Ideen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Keyword</a:t>
            </a:r>
            <a:r>
              <a:rPr lang="de-DE" dirty="0" smtClean="0">
                <a:latin typeface="+mj-lt"/>
              </a:rPr>
              <a:t> und Budgetoptimierung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Automatisierte Optimierungsvorschläge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Hilfreich um Zugriffszahlen zu erhöhen</a:t>
            </a:r>
          </a:p>
        </p:txBody>
      </p:sp>
      <p:pic>
        <p:nvPicPr>
          <p:cNvPr id="11" name="Inhaltsplatzhalter 10" descr="ideen.jpg"/>
          <p:cNvPicPr>
            <a:picLocks noGrp="1" noChangeAspect="1"/>
          </p:cNvPicPr>
          <p:nvPr>
            <p:ph sz="quarter" idx="16"/>
          </p:nvPr>
        </p:nvPicPr>
        <p:blipFill>
          <a:blip r:embed="rId2" cstate="print"/>
          <a:stretch>
            <a:fillRect/>
          </a:stretch>
        </p:blipFill>
        <p:spPr>
          <a:xfrm>
            <a:off x="467544" y="1203599"/>
            <a:ext cx="4608512" cy="3074722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539552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Startseite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6084168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Werbechance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3275856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Kampagnen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>
            <a:hlinkClick r:id="" action="ppaction://hlinkshowjump?jump=nextslide"/>
          </p:cNvPr>
          <p:cNvSpPr/>
          <p:nvPr/>
        </p:nvSpPr>
        <p:spPr>
          <a:xfrm>
            <a:off x="539552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Berichterstellung und Tools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3275856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Abrechnung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6084168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Mein Konto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 | Berichterstellung &amp; Tools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Seite für detailliertere Berichte</a:t>
            </a:r>
          </a:p>
          <a:p>
            <a:pPr lvl="1"/>
            <a:r>
              <a:rPr lang="de-DE" dirty="0" smtClean="0"/>
              <a:t>Verknüpfung z.B. mit Google </a:t>
            </a:r>
            <a:r>
              <a:rPr lang="de-DE" dirty="0" err="1" smtClean="0"/>
              <a:t>Analytics</a:t>
            </a:r>
            <a:r>
              <a:rPr lang="de-DE" dirty="0" smtClean="0"/>
              <a:t> möglich.</a:t>
            </a:r>
          </a:p>
          <a:p>
            <a:r>
              <a:rPr lang="de-DE" dirty="0" smtClean="0"/>
              <a:t>Tools: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13" name="Rechteck 12"/>
          <p:cNvSpPr/>
          <p:nvPr/>
        </p:nvSpPr>
        <p:spPr>
          <a:xfrm>
            <a:off x="683568" y="2571750"/>
            <a:ext cx="1512168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err="1" smtClean="0">
                <a:solidFill>
                  <a:schemeClr val="tx2"/>
                </a:solidFill>
              </a:rPr>
              <a:t>Keyword</a:t>
            </a:r>
            <a:r>
              <a:rPr lang="de-DE" sz="1400" dirty="0" smtClean="0">
                <a:solidFill>
                  <a:schemeClr val="tx2"/>
                </a:solidFill>
              </a:rPr>
              <a:t>-Tool</a:t>
            </a:r>
            <a:endParaRPr lang="de-DE" sz="1400" dirty="0">
              <a:solidFill>
                <a:schemeClr val="tx2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267744" y="2571750"/>
            <a:ext cx="1512168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2"/>
                </a:solidFill>
              </a:rPr>
              <a:t>Traffic </a:t>
            </a:r>
            <a:r>
              <a:rPr lang="de-DE" sz="1200" dirty="0" err="1" smtClean="0">
                <a:solidFill>
                  <a:schemeClr val="tx2"/>
                </a:solidFill>
              </a:rPr>
              <a:t>Estimator</a:t>
            </a:r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851920" y="2571750"/>
            <a:ext cx="1512168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chemeClr val="tx2"/>
                </a:solidFill>
              </a:rPr>
              <a:t>Placement-Tool</a:t>
            </a:r>
            <a:endParaRPr lang="de-DE" sz="1400" dirty="0">
              <a:solidFill>
                <a:schemeClr val="tx2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436096" y="2571750"/>
            <a:ext cx="1512168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2"/>
                </a:solidFill>
              </a:rPr>
              <a:t>Kontext-</a:t>
            </a:r>
            <a:r>
              <a:rPr lang="de-DE" sz="1200" dirty="0" err="1" smtClean="0">
                <a:solidFill>
                  <a:schemeClr val="tx2"/>
                </a:solidFill>
              </a:rPr>
              <a:t>Targeting</a:t>
            </a:r>
            <a:r>
              <a:rPr lang="de-DE" sz="1200" dirty="0" smtClean="0">
                <a:solidFill>
                  <a:schemeClr val="tx2"/>
                </a:solidFill>
              </a:rPr>
              <a:t>-Tool</a:t>
            </a:r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7020272" y="2571750"/>
            <a:ext cx="1440160" cy="36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chemeClr val="tx2"/>
                </a:solidFill>
              </a:rPr>
              <a:t>Anzeigevorschau</a:t>
            </a:r>
            <a:endParaRPr lang="de-DE" sz="1400" dirty="0">
              <a:solidFill>
                <a:schemeClr val="tx2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683568" y="2931790"/>
            <a:ext cx="1512168" cy="15121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" name="Rechteck 22"/>
          <p:cNvSpPr/>
          <p:nvPr/>
        </p:nvSpPr>
        <p:spPr>
          <a:xfrm>
            <a:off x="2267744" y="2931790"/>
            <a:ext cx="1512168" cy="15121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Rechteck 23"/>
          <p:cNvSpPr/>
          <p:nvPr/>
        </p:nvSpPr>
        <p:spPr>
          <a:xfrm>
            <a:off x="3851920" y="2931790"/>
            <a:ext cx="1512168" cy="15121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5436096" y="2931790"/>
            <a:ext cx="1512168" cy="15121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Rechteck 25"/>
          <p:cNvSpPr/>
          <p:nvPr/>
        </p:nvSpPr>
        <p:spPr>
          <a:xfrm>
            <a:off x="7020272" y="2931790"/>
            <a:ext cx="1440160" cy="15121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683568" y="2931790"/>
            <a:ext cx="1512168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Findet alternative</a:t>
            </a:r>
          </a:p>
          <a:p>
            <a:r>
              <a:rPr lang="de-D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Keywords</a:t>
            </a:r>
            <a:r>
              <a:rPr lang="de-D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und zeigt den Wettbewerb, sowie die Suchanfragen an.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2267744" y="2931790"/>
            <a:ext cx="1512168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Schätz Traffic und Kosten für ein </a:t>
            </a:r>
            <a:r>
              <a:rPr lang="de-DE" sz="14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Keyword</a:t>
            </a:r>
            <a:r>
              <a:rPr lang="de-D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, basierend auf den Max. CPC den man setzt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3851920" y="2931790"/>
            <a:ext cx="1512168" cy="13542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Gibt Vorschläge, wo man seine Anzeigen am besten platziert</a:t>
            </a:r>
          </a:p>
          <a:p>
            <a:endParaRPr lang="de-DE" sz="1400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r>
              <a:rPr lang="de-DE" sz="12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z.B</a:t>
            </a:r>
            <a:r>
              <a:rPr lang="de-DE" sz="12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‘typo3‘ &gt; t3n.de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5436096" y="2931790"/>
            <a:ext cx="1512168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Findet Anzeigegruppen und schlägt mögliche </a:t>
            </a:r>
            <a:r>
              <a:rPr lang="de-DE" sz="1200" dirty="0" err="1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Keywords</a:t>
            </a:r>
            <a:r>
              <a:rPr lang="de-DE" sz="12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vor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7020272" y="2931790"/>
            <a:ext cx="1512168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Zeigt wie die Anzeige auf  Google.de aussehen würde, ohne dabei Impressionen zu generieren</a:t>
            </a:r>
          </a:p>
          <a:p>
            <a:r>
              <a:rPr lang="de-DE" sz="12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(Nach Suchbegriff)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539552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Startseite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6084168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Werbechance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3275856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Kampagnen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539552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Berichterstellung und Tools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>
            <a:hlinkClick r:id="" action="ppaction://hlinkshowjump?jump=nextslide"/>
          </p:cNvPr>
          <p:cNvSpPr/>
          <p:nvPr/>
        </p:nvSpPr>
        <p:spPr>
          <a:xfrm>
            <a:off x="3275856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Abrechnung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6084168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Mein Konto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 | Abrechnung</a:t>
            </a:r>
            <a:endParaRPr lang="de-DE" dirty="0"/>
          </a:p>
        </p:txBody>
      </p:sp>
      <p:pic>
        <p:nvPicPr>
          <p:cNvPr id="7" name="Inhaltsplatzhalter 6" descr="money.jpg"/>
          <p:cNvPicPr>
            <a:picLocks noGrp="1" noChangeAspect="1"/>
          </p:cNvPicPr>
          <p:nvPr>
            <p:ph sz="quarter" idx="16"/>
          </p:nvPr>
        </p:nvPicPr>
        <p:blipFill>
          <a:blip r:embed="rId2" cstate="print"/>
          <a:stretch>
            <a:fillRect/>
          </a:stretch>
        </p:blipFill>
        <p:spPr>
          <a:xfrm>
            <a:off x="827584" y="1059582"/>
            <a:ext cx="3683262" cy="3336925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572000" y="1059582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Einfügen und ändern von Zahlungsangaben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Sämtliche Abrechnungen ansehen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Tagesgenaue </a:t>
            </a:r>
            <a:r>
              <a:rPr lang="de-DE" dirty="0" smtClean="0">
                <a:latin typeface="+mj-lt"/>
              </a:rPr>
              <a:t>Abrechnung</a:t>
            </a:r>
            <a:endParaRPr lang="de-DE" dirty="0" smtClean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539552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Startseite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6084168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Werbechance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3275856" y="1563638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Kampagnen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539552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Berichterstellung und Tools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3275856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Abrechnung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Abgerundetes Rechteck 13">
            <a:hlinkClick r:id="" action="ppaction://hlinkshowjump?jump=nextslide"/>
          </p:cNvPr>
          <p:cNvSpPr/>
          <p:nvPr/>
        </p:nvSpPr>
        <p:spPr>
          <a:xfrm>
            <a:off x="6084168" y="2715766"/>
            <a:ext cx="2232248" cy="864096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Mein Konto</a:t>
            </a:r>
            <a:endParaRPr lang="de-DE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Kontoverwaltung | </a:t>
            </a:r>
            <a:r>
              <a:rPr lang="de-DE" dirty="0" smtClean="0"/>
              <a:t>Mein Konto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499992" y="1347614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</a:t>
            </a:r>
            <a:r>
              <a:rPr lang="de-DE" dirty="0" smtClean="0">
                <a:latin typeface="+mj-lt"/>
              </a:rPr>
              <a:t>Sämtliche Einstellungen des </a:t>
            </a:r>
            <a:r>
              <a:rPr lang="de-DE" dirty="0" err="1" smtClean="0">
                <a:latin typeface="+mj-lt"/>
              </a:rPr>
              <a:t>AdWords</a:t>
            </a:r>
            <a:r>
              <a:rPr lang="de-DE" dirty="0" smtClean="0">
                <a:latin typeface="+mj-lt"/>
              </a:rPr>
              <a:t> Kontos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</a:t>
            </a:r>
            <a:r>
              <a:rPr lang="de-DE" dirty="0" smtClean="0">
                <a:latin typeface="+mj-lt"/>
              </a:rPr>
              <a:t>Kontozugriffe einrichten</a:t>
            </a:r>
          </a:p>
          <a:p>
            <a:pPr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Benachrichtigungseinstellungen (</a:t>
            </a:r>
            <a:r>
              <a:rPr lang="de-DE" dirty="0" err="1" smtClean="0">
                <a:latin typeface="+mj-lt"/>
              </a:rPr>
              <a:t>zB</a:t>
            </a:r>
            <a:r>
              <a:rPr lang="de-DE" dirty="0" smtClean="0">
                <a:latin typeface="+mj-lt"/>
              </a:rPr>
              <a:t> E-Mail)  </a:t>
            </a:r>
            <a:endParaRPr lang="de-DE" dirty="0" smtClean="0">
              <a:latin typeface="+mj-lt"/>
            </a:endParaRPr>
          </a:p>
        </p:txBody>
      </p:sp>
      <p:pic>
        <p:nvPicPr>
          <p:cNvPr id="10" name="Inhaltsplatzhalter 9" descr="kont.png"/>
          <p:cNvPicPr>
            <a:picLocks noGrp="1" noChangeAspect="1"/>
          </p:cNvPicPr>
          <p:nvPr>
            <p:ph sz="quarter" idx="16"/>
          </p:nvPr>
        </p:nvPicPr>
        <p:blipFill>
          <a:blip r:embed="rId2" cstate="print"/>
          <a:stretch>
            <a:fillRect/>
          </a:stretch>
        </p:blipFill>
        <p:spPr>
          <a:xfrm>
            <a:off x="539552" y="1131590"/>
            <a:ext cx="3837546" cy="2146424"/>
          </a:xfr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Kontostruktur</a:t>
            </a:r>
            <a:endParaRPr lang="de-DE" dirty="0"/>
          </a:p>
        </p:txBody>
      </p:sp>
      <p:pic>
        <p:nvPicPr>
          <p:cNvPr id="7" name="Inhaltsplatzhalter 6" descr="strukt.png"/>
          <p:cNvPicPr>
            <a:picLocks noGrp="1" noChangeAspect="1"/>
          </p:cNvPicPr>
          <p:nvPr>
            <p:ph sz="quarter" idx="16"/>
          </p:nvPr>
        </p:nvPicPr>
        <p:blipFill>
          <a:blip r:embed="rId2" cstate="print"/>
          <a:stretch>
            <a:fillRect/>
          </a:stretch>
        </p:blipFill>
        <p:spPr>
          <a:xfrm>
            <a:off x="2843808" y="1131590"/>
            <a:ext cx="3544696" cy="3336925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Kampagnenverwaltung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0" y="4824413"/>
            <a:ext cx="6397625" cy="319087"/>
          </a:xfrm>
        </p:spPr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Kampagnenverwaltung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sz="1800" dirty="0" smtClean="0"/>
              <a:t>Jede Kampagne sollte ein </a:t>
            </a:r>
            <a:r>
              <a:rPr lang="de-DE" sz="1800" b="1" dirty="0" smtClean="0"/>
              <a:t>Ziel</a:t>
            </a:r>
            <a:r>
              <a:rPr lang="de-DE" sz="1800" dirty="0" smtClean="0"/>
              <a:t> haben</a:t>
            </a:r>
          </a:p>
          <a:p>
            <a:pPr>
              <a:buNone/>
            </a:pPr>
            <a:endParaRPr lang="de-DE" sz="1200" dirty="0" smtClean="0"/>
          </a:p>
          <a:p>
            <a:r>
              <a:rPr lang="de-DE" sz="1800" dirty="0" smtClean="0"/>
              <a:t>Vorgehensweisen bei der Strukturierung:</a:t>
            </a:r>
          </a:p>
          <a:p>
            <a:pPr lvl="1"/>
            <a:r>
              <a:rPr lang="de-DE" sz="1100" dirty="0" smtClean="0"/>
              <a:t>Nach </a:t>
            </a:r>
            <a:r>
              <a:rPr lang="de-DE" sz="1100" b="1" dirty="0" smtClean="0"/>
              <a:t>Thema</a:t>
            </a:r>
            <a:r>
              <a:rPr lang="de-DE" sz="1100" dirty="0" smtClean="0"/>
              <a:t> oder Produktlinie (Kaffeeprodukte, </a:t>
            </a:r>
            <a:r>
              <a:rPr lang="de-DE" sz="1100" dirty="0" smtClean="0"/>
              <a:t>Teeprodukte ..)</a:t>
            </a:r>
            <a:endParaRPr lang="de-DE" sz="1100" dirty="0" smtClean="0"/>
          </a:p>
          <a:p>
            <a:pPr lvl="1"/>
            <a:r>
              <a:rPr lang="de-DE" sz="1100" dirty="0" smtClean="0"/>
              <a:t>Nach der </a:t>
            </a:r>
            <a:r>
              <a:rPr lang="de-DE" sz="1100" b="1" dirty="0" smtClean="0"/>
              <a:t>Struktur</a:t>
            </a:r>
            <a:r>
              <a:rPr lang="de-DE" sz="1100" dirty="0" smtClean="0"/>
              <a:t> Ihrer Website, wie z. B. Kategorien (Kauf, Informationen, Anmeldung)</a:t>
            </a:r>
          </a:p>
          <a:p>
            <a:pPr lvl="1"/>
            <a:r>
              <a:rPr lang="de-DE" sz="1100" dirty="0" smtClean="0"/>
              <a:t>Nach </a:t>
            </a:r>
            <a:r>
              <a:rPr lang="de-DE" sz="1100" b="1" dirty="0" smtClean="0"/>
              <a:t>Marken</a:t>
            </a:r>
            <a:r>
              <a:rPr lang="de-DE" sz="1100" dirty="0" smtClean="0"/>
              <a:t> (X, Y und Z)</a:t>
            </a:r>
          </a:p>
          <a:p>
            <a:pPr lvl="1"/>
            <a:r>
              <a:rPr lang="de-DE" sz="1100" dirty="0" smtClean="0"/>
              <a:t>Nach </a:t>
            </a:r>
            <a:r>
              <a:rPr lang="de-DE" sz="1100" b="1" dirty="0" smtClean="0"/>
              <a:t>Geografie</a:t>
            </a:r>
            <a:r>
              <a:rPr lang="de-DE" sz="1100" dirty="0" smtClean="0"/>
              <a:t> </a:t>
            </a:r>
            <a:r>
              <a:rPr lang="de-DE" sz="1100" dirty="0" smtClean="0"/>
              <a:t>(Deutschland, NRW, USA</a:t>
            </a:r>
            <a:r>
              <a:rPr lang="de-DE" sz="1100" dirty="0" smtClean="0"/>
              <a:t>)</a:t>
            </a:r>
          </a:p>
          <a:p>
            <a:pPr lvl="1"/>
            <a:r>
              <a:rPr lang="de-DE" sz="1100" dirty="0" smtClean="0"/>
              <a:t>Nach </a:t>
            </a:r>
            <a:r>
              <a:rPr lang="de-DE" sz="1100" b="1" dirty="0" smtClean="0"/>
              <a:t>Sprache</a:t>
            </a:r>
            <a:r>
              <a:rPr lang="de-DE" sz="1100" dirty="0" smtClean="0"/>
              <a:t> (Englisch, Spanisch, Deutsch)</a:t>
            </a:r>
          </a:p>
          <a:p>
            <a:pPr lvl="1"/>
            <a:r>
              <a:rPr lang="de-DE" sz="1100" b="1" dirty="0" smtClean="0"/>
              <a:t>Verteilungseinstellungen</a:t>
            </a:r>
            <a:r>
              <a:rPr lang="de-DE" sz="1100" dirty="0" smtClean="0"/>
              <a:t> (Suchmaschinen</a:t>
            </a:r>
            <a:r>
              <a:rPr lang="de-DE" sz="1100" dirty="0" smtClean="0"/>
              <a:t>, </a:t>
            </a:r>
            <a:r>
              <a:rPr lang="de-DE" sz="1100" dirty="0" smtClean="0"/>
              <a:t>Websites </a:t>
            </a:r>
            <a:r>
              <a:rPr lang="de-DE" sz="1100" dirty="0" smtClean="0"/>
              <a:t>im </a:t>
            </a:r>
            <a:r>
              <a:rPr lang="de-DE" sz="1100" dirty="0" smtClean="0"/>
              <a:t>Display-Netzwerk, beides?)</a:t>
            </a:r>
            <a:endParaRPr lang="de-DE" sz="1100" dirty="0" smtClean="0"/>
          </a:p>
          <a:p>
            <a:pPr lvl="1"/>
            <a:r>
              <a:rPr lang="de-DE" sz="1100" dirty="0" smtClean="0"/>
              <a:t>Nach </a:t>
            </a:r>
            <a:r>
              <a:rPr lang="de-DE" sz="1100" b="1" dirty="0" smtClean="0"/>
              <a:t>Budget</a:t>
            </a:r>
            <a:r>
              <a:rPr lang="de-DE" sz="1100" dirty="0" smtClean="0"/>
              <a:t> </a:t>
            </a:r>
            <a:r>
              <a:rPr lang="de-DE" sz="1100" dirty="0" smtClean="0"/>
              <a:t>(pro </a:t>
            </a:r>
            <a:r>
              <a:rPr lang="de-DE" sz="1100" dirty="0" smtClean="0"/>
              <a:t>Produktlinie</a:t>
            </a:r>
            <a:r>
              <a:rPr lang="de-DE" sz="1100" dirty="0" smtClean="0"/>
              <a:t>)</a:t>
            </a:r>
            <a:endParaRPr lang="de-DE" sz="11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Erstellen von Kampagnen</a:t>
            </a:r>
            <a:endParaRPr lang="de-DE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91880" y="1275606"/>
            <a:ext cx="1904762" cy="34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755576" y="1275606"/>
            <a:ext cx="655272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+mj-lt"/>
              </a:rPr>
              <a:t>Unter “Kampagnen“ Klick auf</a:t>
            </a:r>
          </a:p>
          <a:p>
            <a:endParaRPr lang="de-DE" dirty="0" smtClean="0">
              <a:latin typeface="+mj-lt"/>
            </a:endParaRPr>
          </a:p>
          <a:p>
            <a:r>
              <a:rPr lang="de-DE" dirty="0" smtClean="0">
                <a:latin typeface="+mj-lt"/>
              </a:rPr>
              <a:t>Grundeinstellungen: 		</a:t>
            </a:r>
            <a:r>
              <a:rPr lang="de-DE" sz="1400" dirty="0" smtClean="0">
                <a:latin typeface="+mj-lt"/>
              </a:rPr>
              <a:t>Kampagnenname</a:t>
            </a:r>
          </a:p>
          <a:p>
            <a:r>
              <a:rPr lang="de-DE" sz="1400" dirty="0" smtClean="0">
                <a:latin typeface="+mj-lt"/>
              </a:rPr>
              <a:t>	</a:t>
            </a:r>
            <a:r>
              <a:rPr lang="de-DE" sz="1400" dirty="0" smtClean="0">
                <a:latin typeface="+mj-lt"/>
              </a:rPr>
              <a:t>		Standorte und Sprachen 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(DE, NRW, GT)</a:t>
            </a:r>
          </a:p>
          <a:p>
            <a:r>
              <a:rPr lang="de-DE" sz="1400" dirty="0" smtClean="0">
                <a:latin typeface="+mj-lt"/>
              </a:rPr>
              <a:t>	</a:t>
            </a:r>
            <a:r>
              <a:rPr lang="de-DE" sz="1400" dirty="0" smtClean="0">
                <a:latin typeface="+mj-lt"/>
              </a:rPr>
              <a:t>		Werbenetzwerke 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(Google Suche, Gesamtnetzwerk)</a:t>
            </a:r>
          </a:p>
          <a:p>
            <a:r>
              <a:rPr lang="de-DE" sz="1400" dirty="0" smtClean="0">
                <a:latin typeface="+mj-lt"/>
              </a:rPr>
              <a:t>	</a:t>
            </a:r>
            <a:r>
              <a:rPr lang="de-DE" sz="1400" dirty="0" smtClean="0">
                <a:latin typeface="+mj-lt"/>
              </a:rPr>
              <a:t>		Empfänger 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Desktops, Mobilgeräte, Netzbetreiber)</a:t>
            </a:r>
          </a:p>
          <a:p>
            <a:r>
              <a:rPr lang="de-DE" sz="1400" dirty="0" smtClean="0">
                <a:latin typeface="+mj-lt"/>
              </a:rPr>
              <a:t>	</a:t>
            </a:r>
            <a:r>
              <a:rPr lang="de-DE" sz="1400" dirty="0" smtClean="0">
                <a:latin typeface="+mj-lt"/>
              </a:rPr>
              <a:t>		Gebote und Budget 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(X €/Tag, Max CPC)</a:t>
            </a:r>
          </a:p>
          <a:p>
            <a:endParaRPr lang="de-DE" sz="1200" dirty="0" smtClean="0">
              <a:latin typeface="+mj-lt"/>
            </a:endParaRPr>
          </a:p>
          <a:p>
            <a:r>
              <a:rPr lang="de-DE" dirty="0" smtClean="0">
                <a:latin typeface="+mj-lt"/>
              </a:rPr>
              <a:t>Erweiterte Einstellungen: 	</a:t>
            </a:r>
            <a:r>
              <a:rPr lang="de-DE" sz="1400" dirty="0" smtClean="0">
                <a:latin typeface="+mj-lt"/>
              </a:rPr>
              <a:t>Zeitplan 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(Startdatum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Enddatum)</a:t>
            </a:r>
          </a:p>
          <a:p>
            <a:r>
              <a:rPr lang="de-DE" sz="1400" dirty="0" smtClean="0">
                <a:latin typeface="+mj-lt"/>
              </a:rPr>
              <a:t>	</a:t>
            </a:r>
            <a:r>
              <a:rPr lang="de-DE" sz="1400" dirty="0" smtClean="0">
                <a:latin typeface="+mj-lt"/>
              </a:rPr>
              <a:t>		Anzeigeschaltung 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(Gute Anzeigen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öfter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schalten)</a:t>
            </a:r>
            <a:endParaRPr lang="de-DE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r>
              <a:rPr lang="de-DE" sz="1400" dirty="0" smtClean="0">
                <a:latin typeface="+mj-lt"/>
              </a:rPr>
              <a:t>	</a:t>
            </a:r>
            <a:r>
              <a:rPr lang="de-DE" sz="1400" dirty="0" smtClean="0">
                <a:latin typeface="+mj-lt"/>
              </a:rPr>
              <a:t>		Demografische Kriterien 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(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Geschlecht,  Alter)</a:t>
            </a:r>
          </a:p>
          <a:p>
            <a:r>
              <a:rPr lang="de-DE" dirty="0" smtClean="0">
                <a:latin typeface="+mj-lt"/>
              </a:rPr>
              <a:t>	</a:t>
            </a:r>
            <a:r>
              <a:rPr lang="de-DE" dirty="0" smtClean="0">
                <a:latin typeface="+mj-lt"/>
              </a:rPr>
              <a:t>	 </a:t>
            </a:r>
          </a:p>
          <a:p>
            <a:r>
              <a:rPr lang="de-DE" dirty="0" smtClean="0">
                <a:latin typeface="+mj-lt"/>
              </a:rPr>
              <a:t>	</a:t>
            </a:r>
            <a:r>
              <a:rPr lang="de-DE" dirty="0" smtClean="0">
                <a:latin typeface="+mj-lt"/>
              </a:rPr>
              <a:t>	    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Anzeigegruppen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0" y="4824413"/>
            <a:ext cx="6397625" cy="319087"/>
          </a:xfrm>
        </p:spPr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Anzeigegruppen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Eine Anzeige wird bei mehreren </a:t>
            </a:r>
            <a:r>
              <a:rPr lang="de-DE" sz="2000" dirty="0" err="1" smtClean="0"/>
              <a:t>Keywords</a:t>
            </a:r>
            <a:r>
              <a:rPr lang="de-DE" sz="2000" dirty="0" smtClean="0"/>
              <a:t> geschaltet</a:t>
            </a:r>
            <a:endParaRPr lang="de-DE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355726"/>
            <a:ext cx="28479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Gerade Verbindung mit Pfeil 8"/>
          <p:cNvCxnSpPr/>
          <p:nvPr/>
        </p:nvCxnSpPr>
        <p:spPr>
          <a:xfrm>
            <a:off x="4572000" y="2859782"/>
            <a:ext cx="72008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5508104" y="2283718"/>
            <a:ext cx="180020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5508104" y="2283718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Internet webdesign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Webprojekte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Konzeption Websites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Konzept Gestaltung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Website Gütersloh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Webkonzept</a:t>
            </a:r>
          </a:p>
          <a:p>
            <a:r>
              <a:rPr lang="de-DE" sz="1200" dirty="0" smtClean="0">
                <a:latin typeface="Arial" pitchFamily="34" charset="0"/>
                <a:cs typeface="Arial" pitchFamily="34" charset="0"/>
              </a:rPr>
              <a:t>Webkonzepte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5508104" y="1923678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 smtClean="0">
                <a:solidFill>
                  <a:schemeClr val="bg1"/>
                </a:solidFill>
              </a:rPr>
              <a:t>Keywords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508104" y="1923678"/>
            <a:ext cx="1800200" cy="36004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5508104" y="192367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 smtClean="0">
                <a:solidFill>
                  <a:schemeClr val="bg1"/>
                </a:solidFill>
              </a:rPr>
              <a:t>Keywords</a:t>
            </a:r>
            <a:endParaRPr lang="de-D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Erstellen von Anzeigegruppen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Klick auf</a:t>
            </a:r>
          </a:p>
          <a:p>
            <a:endParaRPr lang="de-DE" dirty="0" smtClean="0"/>
          </a:p>
          <a:p>
            <a:pPr lvl="2"/>
            <a:r>
              <a:rPr lang="de-DE" dirty="0" smtClean="0"/>
              <a:t>Anzeigegruppenname</a:t>
            </a:r>
          </a:p>
          <a:p>
            <a:pPr lvl="2"/>
            <a:r>
              <a:rPr lang="de-DE" b="1" dirty="0" smtClean="0"/>
              <a:t>Anzeigenart</a:t>
            </a:r>
            <a:r>
              <a:rPr lang="de-DE" dirty="0" smtClean="0"/>
              <a:t> </a:t>
            </a:r>
            <a:r>
              <a:rPr lang="de-DE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(Textanzeige, Image Anzeige, Display Anzeige…“)</a:t>
            </a:r>
          </a:p>
          <a:p>
            <a:pPr lvl="2"/>
            <a:r>
              <a:rPr lang="de-DE" b="1" dirty="0" smtClean="0"/>
              <a:t>Anzeige erstellen</a:t>
            </a:r>
          </a:p>
          <a:p>
            <a:pPr lvl="2"/>
            <a:r>
              <a:rPr lang="de-DE" b="1" dirty="0" err="1" smtClean="0"/>
              <a:t>Keywords</a:t>
            </a:r>
            <a:r>
              <a:rPr lang="de-DE" dirty="0" smtClean="0"/>
              <a:t> definieren</a:t>
            </a:r>
          </a:p>
          <a:p>
            <a:pPr lvl="2"/>
            <a:r>
              <a:rPr lang="de-DE" dirty="0" smtClean="0"/>
              <a:t>Max. CPC bestimmen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1" y="1275606"/>
            <a:ext cx="1519656" cy="22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10.06.2011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294967295"/>
          </p:nvPr>
        </p:nvSpPr>
        <p:spPr>
          <a:xfrm>
            <a:off x="0" y="4824413"/>
            <a:ext cx="6397625" cy="319087"/>
          </a:xfrm>
        </p:spPr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520</Words>
  <Application>Microsoft Office PowerPoint</Application>
  <PresentationFormat>Bildschirmpräsentation (16:9)</PresentationFormat>
  <Paragraphs>205</Paragraphs>
  <Slides>22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Vorlage 16-9</vt:lpstr>
      <vt:lpstr>Konto und Kampagnengrundlagen</vt:lpstr>
      <vt:lpstr>Agenda</vt:lpstr>
      <vt:lpstr>Kontoverwaltung</vt:lpstr>
      <vt:lpstr>Kontoverwaltung | Startseite</vt:lpstr>
      <vt:lpstr>Kontoverwaltung</vt:lpstr>
      <vt:lpstr>Kontoverwaltung | Kampagnen</vt:lpstr>
      <vt:lpstr>Kontoverwaltung</vt:lpstr>
      <vt:lpstr>Kontoverwaltung | Werbechancen</vt:lpstr>
      <vt:lpstr>Kontoverwaltung</vt:lpstr>
      <vt:lpstr>Kontoverwaltung | Berichterstellung &amp; Tools</vt:lpstr>
      <vt:lpstr>Kontoverwaltung</vt:lpstr>
      <vt:lpstr>Kontoverwaltung | Abrechnung</vt:lpstr>
      <vt:lpstr>Kontoverwaltung</vt:lpstr>
      <vt:lpstr>Kontoverwaltung | Mein Konto</vt:lpstr>
      <vt:lpstr>Kontostruktur</vt:lpstr>
      <vt:lpstr>Kampagnenverwaltung</vt:lpstr>
      <vt:lpstr>Kampagnenverwaltung</vt:lpstr>
      <vt:lpstr>Erstellen von Kampagnen</vt:lpstr>
      <vt:lpstr>Anzeigegruppen </vt:lpstr>
      <vt:lpstr>Anzeigegruppen</vt:lpstr>
      <vt:lpstr>Erstellen von Anzeigegruppen</vt:lpstr>
      <vt:lpstr>Fragen?</vt:lpstr>
    </vt:vector>
  </TitlesOfParts>
  <Company>itao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Konto und Kampagnengrundlagen</dc:title>
  <dc:creator>Eneko</dc:creator>
  <cp:lastModifiedBy>Eneko</cp:lastModifiedBy>
  <cp:revision>55</cp:revision>
  <dcterms:created xsi:type="dcterms:W3CDTF">2011-06-09T11:35:34Z</dcterms:created>
  <dcterms:modified xsi:type="dcterms:W3CDTF">2011-06-10T12:19:38Z</dcterms:modified>
</cp:coreProperties>
</file>